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6" r:id="rId3"/>
    <p:sldId id="270" r:id="rId4"/>
    <p:sldId id="271" r:id="rId5"/>
    <p:sldId id="272" r:id="rId6"/>
    <p:sldId id="273" r:id="rId7"/>
    <p:sldId id="274" r:id="rId8"/>
    <p:sldId id="269" r:id="rId9"/>
    <p:sldId id="277" r:id="rId10"/>
    <p:sldId id="275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4" r:id="rId27"/>
    <p:sldId id="296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6A4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694" autoAdjust="0"/>
  </p:normalViewPr>
  <p:slideViewPr>
    <p:cSldViewPr>
      <p:cViewPr>
        <p:scale>
          <a:sx n="75" d="100"/>
          <a:sy n="75" d="100"/>
        </p:scale>
        <p:origin x="-74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106"/>
    </p:cViewPr>
  </p:sorterViewPr>
  <p:notesViewPr>
    <p:cSldViewPr>
      <p:cViewPr varScale="1">
        <p:scale>
          <a:sx n="59" d="100"/>
          <a:sy n="59" d="100"/>
        </p:scale>
        <p:origin x="-250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93B10-9F4E-431B-BF7F-E90F04DB82E2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AA734F9-4EDF-4BAA-8607-264DA8FA2A17}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指導教授</a:t>
          </a:r>
          <a:endParaRPr kumimoji="0" lang="en-US" altLang="zh-TW" b="0" i="0" u="none" strike="noStrike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  <a:p>
          <a:r>
            <a:rPr kumimoji="0" lang="zh-TW" alt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李教授國光</a:t>
          </a:r>
          <a:endParaRPr lang="zh-TW" altLang="en-US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8225537-17E0-4BEA-BFA3-D9441F27E67B}" type="parTrans" cxnId="{0610F0AD-8E05-474D-B2D4-4612F1931CEE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B156BD-62E2-4567-B74B-2C4D8E09A01C}" type="sibTrans" cxnId="{0610F0AD-8E05-474D-B2D4-4612F1931CEE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BC00F2-2A19-4F09-9A55-002CE4E8C351}" type="asst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組長 </a:t>
          </a:r>
          <a:endParaRPr kumimoji="0" lang="en-US" altLang="zh-TW" b="0" i="0" u="none" strike="noStrike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  <a:p>
          <a:r>
            <a:rPr kumimoji="0" lang="zh-TW" altLang="en-US" b="0" i="0" u="none" strike="noStrike" cap="none" spc="0" normalizeH="0" baseline="0" noProof="0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高家宏 </a:t>
          </a:r>
          <a:endParaRPr lang="zh-TW" altLang="en-US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04D7AB-F497-43D3-8463-0E20D11E82C0}" type="parTrans" cxnId="{FD6EDBBF-30E0-4C8F-9E31-A89BECF9AEC8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6D1A5E-3674-4F10-831A-7B8050325876}" type="sibTrans" cxnId="{FD6EDBBF-30E0-4C8F-9E31-A89BECF9AEC8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0AC970-B60D-4C8D-88E4-311C82975629}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李子平</a:t>
          </a:r>
          <a:endParaRPr lang="zh-TW" altLang="en-US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E5C70E-B1CB-4588-8383-9D0CA1CD33D5}" type="parTrans" cxnId="{C944C87B-75DE-465B-8D11-A4D2609F4807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ABE15A-B13E-44A6-B746-1757EEFC92D3}" type="sibTrans" cxnId="{C944C87B-75DE-465B-8D11-A4D2609F4807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88ABC1-B9CC-4189-BBE3-9B820765DF51}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鄒朝棟</a:t>
          </a:r>
          <a:endParaRPr lang="zh-TW" altLang="en-US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03B0D62-82A5-4223-A699-BB600AD30664}" type="parTrans" cxnId="{AE28F779-C771-4C5E-8971-0D3BBD0ED96F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607A3E-DA06-43BC-B3EA-15E75B7B6239}" type="sibTrans" cxnId="{AE28F779-C771-4C5E-8971-0D3BBD0ED96F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C7708E-EA60-4165-9873-89E90A2157DA}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邱德政</a:t>
          </a:r>
          <a:endParaRPr kumimoji="0" lang="zh-TW" altLang="en-US" b="0" i="0" u="none" strike="noStrike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</dgm:t>
    </dgm:pt>
    <dgm:pt modelId="{5B2182CF-0A56-4F65-A7D9-B060705E3936}" type="parTrans" cxnId="{F2B87BCE-FED6-4D5A-A144-C6A7D927999C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AF5433-6829-4857-8D7C-727DF08F3295}" type="sibTrans" cxnId="{F2B87BCE-FED6-4D5A-A144-C6A7D927999C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4D031A-C893-469D-A37E-2F68834F2A52}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陳詩雅</a:t>
          </a:r>
          <a:endParaRPr lang="zh-TW" altLang="en-US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B357AB-75C7-4C81-B605-61379DF68189}" type="parTrans" cxnId="{A08E18CC-640D-4401-9F7A-20B9E5A76A81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5D1FF5-39BD-4263-B142-0A157126B26B}" type="sibTrans" cxnId="{A08E18CC-640D-4401-9F7A-20B9E5A76A81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2EB3E6-2ED3-4B86-8763-2CB01007A6C1}">
      <dgm:prSet phldrT="[文字]"/>
      <dgm:spPr/>
      <dgm:t>
        <a:bodyPr/>
        <a:lstStyle/>
        <a:p>
          <a:r>
            <a:rPr kumimoji="0" lang="zh-TW" altLang="en-US" b="0" i="0" u="none" strike="noStrike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段芝嫻</a:t>
          </a:r>
          <a:endParaRPr kumimoji="0" lang="zh-TW" altLang="en-US" b="0" i="0" u="none" strike="noStrike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</dgm:t>
    </dgm:pt>
    <dgm:pt modelId="{876100E8-D468-4B10-8C60-B17BAF72CB7B}" type="parTrans" cxnId="{5B1A37CF-20C9-426D-B952-61289BFCE6A8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06A8F5-4DFA-427A-964D-8896876E2F0A}" type="sibTrans" cxnId="{5B1A37CF-20C9-426D-B952-61289BFCE6A8}">
      <dgm:prSet/>
      <dgm:spPr/>
      <dgm:t>
        <a:bodyPr/>
        <a:lstStyle/>
        <a:p>
          <a:endParaRPr lang="zh-TW" alt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4E9D52-9271-4666-B0B6-A13E76AC336E}" type="pres">
      <dgm:prSet presAssocID="{21393B10-9F4E-431B-BF7F-E90F04DB82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D417BBB-DE8B-4389-A9F0-A49C25F294E0}" type="pres">
      <dgm:prSet presAssocID="{2AA734F9-4EDF-4BAA-8607-264DA8FA2A17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A9B8754-D935-4CE9-9D96-3996C4145EA2}" type="pres">
      <dgm:prSet presAssocID="{2AA734F9-4EDF-4BAA-8607-264DA8FA2A17}" presName="rootComposite1" presStyleCnt="0"/>
      <dgm:spPr/>
      <dgm:t>
        <a:bodyPr/>
        <a:lstStyle/>
        <a:p>
          <a:endParaRPr lang="zh-TW" altLang="en-US"/>
        </a:p>
      </dgm:t>
    </dgm:pt>
    <dgm:pt modelId="{49B84032-6DF8-4F2E-B6DC-762DAAE2D68B}" type="pres">
      <dgm:prSet presAssocID="{2AA734F9-4EDF-4BAA-8607-264DA8FA2A17}" presName="rootText1" presStyleLbl="node0" presStyleIdx="0" presStyleCnt="1" custLinFactX="100000" custLinFactNeighborX="123330" custLinFactNeighborY="-11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9337AB-EF3B-46D5-90B9-53867307E8A9}" type="pres">
      <dgm:prSet presAssocID="{2AA734F9-4EDF-4BAA-8607-264DA8FA2A17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AB7A28C-110C-4695-8A2A-FE55E5015ABF}" type="pres">
      <dgm:prSet presAssocID="{2AA734F9-4EDF-4BAA-8607-264DA8FA2A17}" presName="hierChild2" presStyleCnt="0"/>
      <dgm:spPr/>
      <dgm:t>
        <a:bodyPr/>
        <a:lstStyle/>
        <a:p>
          <a:endParaRPr lang="zh-TW" altLang="en-US"/>
        </a:p>
      </dgm:t>
    </dgm:pt>
    <dgm:pt modelId="{86E3F3B5-E5EE-4108-9AE3-9121518CF4DF}" type="pres">
      <dgm:prSet presAssocID="{8AE5C70E-B1CB-4588-8383-9D0CA1CD33D5}" presName="Name37" presStyleLbl="parChTrans1D2" presStyleIdx="0" presStyleCnt="6"/>
      <dgm:spPr/>
      <dgm:t>
        <a:bodyPr/>
        <a:lstStyle/>
        <a:p>
          <a:endParaRPr lang="zh-TW" altLang="en-US"/>
        </a:p>
      </dgm:t>
    </dgm:pt>
    <dgm:pt modelId="{10841A3E-372D-4A86-9C17-386C00FF2CD3}" type="pres">
      <dgm:prSet presAssocID="{060AC970-B60D-4C8D-88E4-311C8297562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0C251AA-6BCE-4616-9D79-C233F469E21D}" type="pres">
      <dgm:prSet presAssocID="{060AC970-B60D-4C8D-88E4-311C82975629}" presName="rootComposite" presStyleCnt="0"/>
      <dgm:spPr/>
      <dgm:t>
        <a:bodyPr/>
        <a:lstStyle/>
        <a:p>
          <a:endParaRPr lang="zh-TW" altLang="en-US"/>
        </a:p>
      </dgm:t>
    </dgm:pt>
    <dgm:pt modelId="{107B4E53-30E8-4CEA-91BA-6D516106C75E}" type="pres">
      <dgm:prSet presAssocID="{060AC970-B60D-4C8D-88E4-311C82975629}" presName="rootText" presStyleLbl="node2" presStyleIdx="0" presStyleCnt="5" custLinFactNeighborX="18945" custLinFactNeighborY="-5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333B0A-8C15-4E82-8A7C-61AD58AE5EEF}" type="pres">
      <dgm:prSet presAssocID="{060AC970-B60D-4C8D-88E4-311C82975629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863F91CE-9C8E-46C9-85AB-7832BEE77B46}" type="pres">
      <dgm:prSet presAssocID="{060AC970-B60D-4C8D-88E4-311C82975629}" presName="hierChild4" presStyleCnt="0"/>
      <dgm:spPr/>
      <dgm:t>
        <a:bodyPr/>
        <a:lstStyle/>
        <a:p>
          <a:endParaRPr lang="zh-TW" altLang="en-US"/>
        </a:p>
      </dgm:t>
    </dgm:pt>
    <dgm:pt modelId="{EB2EDF34-E483-4411-8DAA-FE650754A228}" type="pres">
      <dgm:prSet presAssocID="{060AC970-B60D-4C8D-88E4-311C82975629}" presName="hierChild5" presStyleCnt="0"/>
      <dgm:spPr/>
      <dgm:t>
        <a:bodyPr/>
        <a:lstStyle/>
        <a:p>
          <a:endParaRPr lang="zh-TW" altLang="en-US"/>
        </a:p>
      </dgm:t>
    </dgm:pt>
    <dgm:pt modelId="{30DCFC46-91A8-474D-A257-51F39C00F1AF}" type="pres">
      <dgm:prSet presAssocID="{903B0D62-82A5-4223-A699-BB600AD30664}" presName="Name37" presStyleLbl="parChTrans1D2" presStyleIdx="1" presStyleCnt="6"/>
      <dgm:spPr/>
      <dgm:t>
        <a:bodyPr/>
        <a:lstStyle/>
        <a:p>
          <a:endParaRPr lang="zh-TW" altLang="en-US"/>
        </a:p>
      </dgm:t>
    </dgm:pt>
    <dgm:pt modelId="{ED1704EB-AE0A-4168-B9E0-0405EA7CA9ED}" type="pres">
      <dgm:prSet presAssocID="{B288ABC1-B9CC-4189-BBE3-9B820765DF5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A944FFA8-AD07-46C3-9442-9AB14EB4EEDC}" type="pres">
      <dgm:prSet presAssocID="{B288ABC1-B9CC-4189-BBE3-9B820765DF51}" presName="rootComposite" presStyleCnt="0"/>
      <dgm:spPr/>
      <dgm:t>
        <a:bodyPr/>
        <a:lstStyle/>
        <a:p>
          <a:endParaRPr lang="zh-TW" altLang="en-US"/>
        </a:p>
      </dgm:t>
    </dgm:pt>
    <dgm:pt modelId="{211096C8-F05E-4C13-9490-7AD1F6765142}" type="pres">
      <dgm:prSet presAssocID="{B288ABC1-B9CC-4189-BBE3-9B820765DF51}" presName="rootText" presStyleLbl="node2" presStyleIdx="1" presStyleCnt="5" custLinFactNeighborX="7167" custLinFactNeighborY="-5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EDD2E5-C06D-4249-B841-6C1C21B15744}" type="pres">
      <dgm:prSet presAssocID="{B288ABC1-B9CC-4189-BBE3-9B820765DF51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D5F3EB19-39C9-4329-A5CF-7A4F318ACB61}" type="pres">
      <dgm:prSet presAssocID="{B288ABC1-B9CC-4189-BBE3-9B820765DF51}" presName="hierChild4" presStyleCnt="0"/>
      <dgm:spPr/>
      <dgm:t>
        <a:bodyPr/>
        <a:lstStyle/>
        <a:p>
          <a:endParaRPr lang="zh-TW" altLang="en-US"/>
        </a:p>
      </dgm:t>
    </dgm:pt>
    <dgm:pt modelId="{10A57A41-4FE4-491F-903C-5CBDA485CBE5}" type="pres">
      <dgm:prSet presAssocID="{B288ABC1-B9CC-4189-BBE3-9B820765DF51}" presName="hierChild5" presStyleCnt="0"/>
      <dgm:spPr/>
      <dgm:t>
        <a:bodyPr/>
        <a:lstStyle/>
        <a:p>
          <a:endParaRPr lang="zh-TW" altLang="en-US"/>
        </a:p>
      </dgm:t>
    </dgm:pt>
    <dgm:pt modelId="{B805ACAE-1369-471F-A97D-C09978178572}" type="pres">
      <dgm:prSet presAssocID="{5B2182CF-0A56-4F65-A7D9-B060705E3936}" presName="Name37" presStyleLbl="parChTrans1D2" presStyleIdx="2" presStyleCnt="6"/>
      <dgm:spPr/>
      <dgm:t>
        <a:bodyPr/>
        <a:lstStyle/>
        <a:p>
          <a:endParaRPr lang="zh-TW" altLang="en-US"/>
        </a:p>
      </dgm:t>
    </dgm:pt>
    <dgm:pt modelId="{965538CC-5F6A-460C-A286-88975E108A48}" type="pres">
      <dgm:prSet presAssocID="{A4C7708E-EA60-4165-9873-89E90A2157DA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D261867-4733-418E-AA37-30D0F0406D36}" type="pres">
      <dgm:prSet presAssocID="{A4C7708E-EA60-4165-9873-89E90A2157DA}" presName="rootComposite" presStyleCnt="0"/>
      <dgm:spPr/>
      <dgm:t>
        <a:bodyPr/>
        <a:lstStyle/>
        <a:p>
          <a:endParaRPr lang="zh-TW" altLang="en-US"/>
        </a:p>
      </dgm:t>
    </dgm:pt>
    <dgm:pt modelId="{AED76687-61E9-4C93-96EA-D0BA4CC588C4}" type="pres">
      <dgm:prSet presAssocID="{A4C7708E-EA60-4165-9873-89E90A2157DA}" presName="rootText" presStyleLbl="node2" presStyleIdx="2" presStyleCnt="5" custLinFactX="100000" custLinFactNeighborX="132828" custLinFactNeighborY="-5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693D2A-0628-466D-A510-52DED9621603}" type="pres">
      <dgm:prSet presAssocID="{A4C7708E-EA60-4165-9873-89E90A2157DA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DBF89173-8B4E-41D1-B87D-E884299D1D3C}" type="pres">
      <dgm:prSet presAssocID="{A4C7708E-EA60-4165-9873-89E90A2157DA}" presName="hierChild4" presStyleCnt="0"/>
      <dgm:spPr/>
      <dgm:t>
        <a:bodyPr/>
        <a:lstStyle/>
        <a:p>
          <a:endParaRPr lang="zh-TW" altLang="en-US"/>
        </a:p>
      </dgm:t>
    </dgm:pt>
    <dgm:pt modelId="{2A86CC0A-350D-48CD-B4EA-2671B791CEF9}" type="pres">
      <dgm:prSet presAssocID="{A4C7708E-EA60-4165-9873-89E90A2157DA}" presName="hierChild5" presStyleCnt="0"/>
      <dgm:spPr/>
      <dgm:t>
        <a:bodyPr/>
        <a:lstStyle/>
        <a:p>
          <a:endParaRPr lang="zh-TW" altLang="en-US"/>
        </a:p>
      </dgm:t>
    </dgm:pt>
    <dgm:pt modelId="{75A46672-3519-475C-99CD-DBCDA7B32C49}" type="pres">
      <dgm:prSet presAssocID="{2DB357AB-75C7-4C81-B605-61379DF68189}" presName="Name37" presStyleLbl="parChTrans1D2" presStyleIdx="3" presStyleCnt="6"/>
      <dgm:spPr/>
      <dgm:t>
        <a:bodyPr/>
        <a:lstStyle/>
        <a:p>
          <a:endParaRPr lang="zh-TW" altLang="en-US"/>
        </a:p>
      </dgm:t>
    </dgm:pt>
    <dgm:pt modelId="{39D4FE3C-F790-4051-A9C2-0D6D5E87C55C}" type="pres">
      <dgm:prSet presAssocID="{9C4D031A-C893-469D-A37E-2F68834F2A5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599245D-BDD4-4A10-A318-C142E410FBE9}" type="pres">
      <dgm:prSet presAssocID="{9C4D031A-C893-469D-A37E-2F68834F2A52}" presName="rootComposite" presStyleCnt="0"/>
      <dgm:spPr/>
      <dgm:t>
        <a:bodyPr/>
        <a:lstStyle/>
        <a:p>
          <a:endParaRPr lang="zh-TW" altLang="en-US"/>
        </a:p>
      </dgm:t>
    </dgm:pt>
    <dgm:pt modelId="{46F43A4A-8708-464A-BE26-396378B5B1D7}" type="pres">
      <dgm:prSet presAssocID="{9C4D031A-C893-469D-A37E-2F68834F2A52}" presName="rootText" presStyleLbl="node2" presStyleIdx="3" presStyleCnt="5" custLinFactX="-16113" custLinFactNeighborX="-100000" custLinFactNeighborY="-5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52FF890-19BB-4946-82A4-3DDF13E5D1D3}" type="pres">
      <dgm:prSet presAssocID="{9C4D031A-C893-469D-A37E-2F68834F2A52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897B8DFD-165A-46D6-83DE-7507AD2CE61E}" type="pres">
      <dgm:prSet presAssocID="{9C4D031A-C893-469D-A37E-2F68834F2A52}" presName="hierChild4" presStyleCnt="0"/>
      <dgm:spPr/>
      <dgm:t>
        <a:bodyPr/>
        <a:lstStyle/>
        <a:p>
          <a:endParaRPr lang="zh-TW" altLang="en-US"/>
        </a:p>
      </dgm:t>
    </dgm:pt>
    <dgm:pt modelId="{D8E42B19-4405-486E-9032-D97CCF83CC45}" type="pres">
      <dgm:prSet presAssocID="{9C4D031A-C893-469D-A37E-2F68834F2A52}" presName="hierChild5" presStyleCnt="0"/>
      <dgm:spPr/>
      <dgm:t>
        <a:bodyPr/>
        <a:lstStyle/>
        <a:p>
          <a:endParaRPr lang="zh-TW" altLang="en-US"/>
        </a:p>
      </dgm:t>
    </dgm:pt>
    <dgm:pt modelId="{60D151AA-BB98-44B8-9293-ABBFB24CB65F}" type="pres">
      <dgm:prSet presAssocID="{876100E8-D468-4B10-8C60-B17BAF72CB7B}" presName="Name37" presStyleLbl="parChTrans1D2" presStyleIdx="4" presStyleCnt="6"/>
      <dgm:spPr/>
      <dgm:t>
        <a:bodyPr/>
        <a:lstStyle/>
        <a:p>
          <a:endParaRPr lang="zh-TW" altLang="en-US"/>
        </a:p>
      </dgm:t>
    </dgm:pt>
    <dgm:pt modelId="{608D1B5A-57D9-45CF-879F-09AF19EC5DB4}" type="pres">
      <dgm:prSet presAssocID="{EE2EB3E6-2ED3-4B86-8763-2CB01007A6C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977B119-32BF-4BBE-8F21-5402A8961DD9}" type="pres">
      <dgm:prSet presAssocID="{EE2EB3E6-2ED3-4B86-8763-2CB01007A6C1}" presName="rootComposite" presStyleCnt="0"/>
      <dgm:spPr/>
      <dgm:t>
        <a:bodyPr/>
        <a:lstStyle/>
        <a:p>
          <a:endParaRPr lang="zh-TW" altLang="en-US"/>
        </a:p>
      </dgm:t>
    </dgm:pt>
    <dgm:pt modelId="{72EE3AAB-217B-4731-B3A3-E330B91F8700}" type="pres">
      <dgm:prSet presAssocID="{EE2EB3E6-2ED3-4B86-8763-2CB01007A6C1}" presName="rootText" presStyleLbl="node2" presStyleIdx="4" presStyleCnt="5" custLinFactX="-23143" custLinFactNeighborX="-100000" custLinFactNeighborY="-5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41DAA7-691B-41E9-AF6E-710BDFC1FFFD}" type="pres">
      <dgm:prSet presAssocID="{EE2EB3E6-2ED3-4B86-8763-2CB01007A6C1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8EC7FD52-4E6C-4B67-8031-9DC3EBD5E8BA}" type="pres">
      <dgm:prSet presAssocID="{EE2EB3E6-2ED3-4B86-8763-2CB01007A6C1}" presName="hierChild4" presStyleCnt="0"/>
      <dgm:spPr/>
      <dgm:t>
        <a:bodyPr/>
        <a:lstStyle/>
        <a:p>
          <a:endParaRPr lang="zh-TW" altLang="en-US"/>
        </a:p>
      </dgm:t>
    </dgm:pt>
    <dgm:pt modelId="{E62D116A-31AB-4EB9-96D3-F9C069688EDB}" type="pres">
      <dgm:prSet presAssocID="{EE2EB3E6-2ED3-4B86-8763-2CB01007A6C1}" presName="hierChild5" presStyleCnt="0"/>
      <dgm:spPr/>
      <dgm:t>
        <a:bodyPr/>
        <a:lstStyle/>
        <a:p>
          <a:endParaRPr lang="zh-TW" altLang="en-US"/>
        </a:p>
      </dgm:t>
    </dgm:pt>
    <dgm:pt modelId="{4249CC1E-1AAE-4357-9006-1512EBD9BF43}" type="pres">
      <dgm:prSet presAssocID="{2AA734F9-4EDF-4BAA-8607-264DA8FA2A17}" presName="hierChild3" presStyleCnt="0"/>
      <dgm:spPr/>
      <dgm:t>
        <a:bodyPr/>
        <a:lstStyle/>
        <a:p>
          <a:endParaRPr lang="zh-TW" altLang="en-US"/>
        </a:p>
      </dgm:t>
    </dgm:pt>
    <dgm:pt modelId="{973D8FFC-C824-4A18-B522-1C61BF6BD220}" type="pres">
      <dgm:prSet presAssocID="{3504D7AB-F497-43D3-8463-0E20D11E82C0}" presName="Name111" presStyleLbl="parChTrans1D2" presStyleIdx="5" presStyleCnt="6"/>
      <dgm:spPr/>
      <dgm:t>
        <a:bodyPr/>
        <a:lstStyle/>
        <a:p>
          <a:endParaRPr lang="zh-TW" altLang="en-US"/>
        </a:p>
      </dgm:t>
    </dgm:pt>
    <dgm:pt modelId="{E06CC04B-8F29-4873-B35A-E4C903207BD2}" type="pres">
      <dgm:prSet presAssocID="{D2BC00F2-2A19-4F09-9A55-002CE4E8C351}" presName="hierRoot3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04B01C0-36D7-4A97-8FA6-411DA777533B}" type="pres">
      <dgm:prSet presAssocID="{D2BC00F2-2A19-4F09-9A55-002CE4E8C351}" presName="rootComposite3" presStyleCnt="0"/>
      <dgm:spPr/>
      <dgm:t>
        <a:bodyPr/>
        <a:lstStyle/>
        <a:p>
          <a:endParaRPr lang="zh-TW" altLang="en-US"/>
        </a:p>
      </dgm:t>
    </dgm:pt>
    <dgm:pt modelId="{9E258F83-5EF7-414D-ADC0-1CE5414BC7D0}" type="pres">
      <dgm:prSet presAssocID="{D2BC00F2-2A19-4F09-9A55-002CE4E8C351}" presName="rootText3" presStyleLbl="asst1" presStyleIdx="0" presStyleCnt="1" custLinFactX="100000" custLinFactNeighborX="112599" custLinFactNeighborY="-582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1C2ECB-A108-4DC2-8CB9-15A18F2302A5}" type="pres">
      <dgm:prSet presAssocID="{D2BC00F2-2A19-4F09-9A55-002CE4E8C351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4D069192-D9F2-4D39-BED9-B5F8B1CF041C}" type="pres">
      <dgm:prSet presAssocID="{D2BC00F2-2A19-4F09-9A55-002CE4E8C351}" presName="hierChild6" presStyleCnt="0"/>
      <dgm:spPr/>
      <dgm:t>
        <a:bodyPr/>
        <a:lstStyle/>
        <a:p>
          <a:endParaRPr lang="zh-TW" altLang="en-US"/>
        </a:p>
      </dgm:t>
    </dgm:pt>
    <dgm:pt modelId="{7D671273-B914-478A-BDA9-7B37DC9FC95A}" type="pres">
      <dgm:prSet presAssocID="{D2BC00F2-2A19-4F09-9A55-002CE4E8C351}" presName="hierChild7" presStyleCnt="0"/>
      <dgm:spPr/>
      <dgm:t>
        <a:bodyPr/>
        <a:lstStyle/>
        <a:p>
          <a:endParaRPr lang="zh-TW" altLang="en-US"/>
        </a:p>
      </dgm:t>
    </dgm:pt>
  </dgm:ptLst>
  <dgm:cxnLst>
    <dgm:cxn modelId="{125721D5-F8A4-4CC4-A48B-4AF96E79B145}" type="presOf" srcId="{A4C7708E-EA60-4165-9873-89E90A2157DA}" destId="{AED76687-61E9-4C93-96EA-D0BA4CC588C4}" srcOrd="0" destOrd="0" presId="urn:microsoft.com/office/officeart/2005/8/layout/orgChart1"/>
    <dgm:cxn modelId="{BD640AFB-8770-4476-8044-A63DCF7B9A5F}" type="presOf" srcId="{876100E8-D468-4B10-8C60-B17BAF72CB7B}" destId="{60D151AA-BB98-44B8-9293-ABBFB24CB65F}" srcOrd="0" destOrd="0" presId="urn:microsoft.com/office/officeart/2005/8/layout/orgChart1"/>
    <dgm:cxn modelId="{F2B87BCE-FED6-4D5A-A144-C6A7D927999C}" srcId="{2AA734F9-4EDF-4BAA-8607-264DA8FA2A17}" destId="{A4C7708E-EA60-4165-9873-89E90A2157DA}" srcOrd="3" destOrd="0" parTransId="{5B2182CF-0A56-4F65-A7D9-B060705E3936}" sibTransId="{06AF5433-6829-4857-8D7C-727DF08F3295}"/>
    <dgm:cxn modelId="{F2929EE4-ED90-4E4C-9E81-762D399F9CC9}" type="presOf" srcId="{2AA734F9-4EDF-4BAA-8607-264DA8FA2A17}" destId="{49B84032-6DF8-4F2E-B6DC-762DAAE2D68B}" srcOrd="0" destOrd="0" presId="urn:microsoft.com/office/officeart/2005/8/layout/orgChart1"/>
    <dgm:cxn modelId="{3157896F-04FB-476F-8805-0E8311A560A8}" type="presOf" srcId="{EE2EB3E6-2ED3-4B86-8763-2CB01007A6C1}" destId="{72EE3AAB-217B-4731-B3A3-E330B91F8700}" srcOrd="0" destOrd="0" presId="urn:microsoft.com/office/officeart/2005/8/layout/orgChart1"/>
    <dgm:cxn modelId="{EC3016C0-35D6-4EA6-A813-75ACDBE33C0B}" type="presOf" srcId="{B288ABC1-B9CC-4189-BBE3-9B820765DF51}" destId="{67EDD2E5-C06D-4249-B841-6C1C21B15744}" srcOrd="1" destOrd="0" presId="urn:microsoft.com/office/officeart/2005/8/layout/orgChart1"/>
    <dgm:cxn modelId="{57B3BD14-E17D-4C94-8F9C-CFC030496602}" type="presOf" srcId="{060AC970-B60D-4C8D-88E4-311C82975629}" destId="{107B4E53-30E8-4CEA-91BA-6D516106C75E}" srcOrd="0" destOrd="0" presId="urn:microsoft.com/office/officeart/2005/8/layout/orgChart1"/>
    <dgm:cxn modelId="{494A7905-C8D2-4D95-BFD7-B48F0886DBE3}" type="presOf" srcId="{2AA734F9-4EDF-4BAA-8607-264DA8FA2A17}" destId="{C39337AB-EF3B-46D5-90B9-53867307E8A9}" srcOrd="1" destOrd="0" presId="urn:microsoft.com/office/officeart/2005/8/layout/orgChart1"/>
    <dgm:cxn modelId="{85E38588-133B-42B4-BE93-23962E54FDD3}" type="presOf" srcId="{9C4D031A-C893-469D-A37E-2F68834F2A52}" destId="{952FF890-19BB-4946-82A4-3DDF13E5D1D3}" srcOrd="1" destOrd="0" presId="urn:microsoft.com/office/officeart/2005/8/layout/orgChart1"/>
    <dgm:cxn modelId="{A31C2529-1646-494B-B665-0B5447681402}" type="presOf" srcId="{D2BC00F2-2A19-4F09-9A55-002CE4E8C351}" destId="{9E258F83-5EF7-414D-ADC0-1CE5414BC7D0}" srcOrd="0" destOrd="0" presId="urn:microsoft.com/office/officeart/2005/8/layout/orgChart1"/>
    <dgm:cxn modelId="{5B1A37CF-20C9-426D-B952-61289BFCE6A8}" srcId="{2AA734F9-4EDF-4BAA-8607-264DA8FA2A17}" destId="{EE2EB3E6-2ED3-4B86-8763-2CB01007A6C1}" srcOrd="5" destOrd="0" parTransId="{876100E8-D468-4B10-8C60-B17BAF72CB7B}" sibTransId="{AA06A8F5-4DFA-427A-964D-8896876E2F0A}"/>
    <dgm:cxn modelId="{DD4AF584-F1B6-4F87-A7B4-BF4322319154}" type="presOf" srcId="{A4C7708E-EA60-4165-9873-89E90A2157DA}" destId="{4C693D2A-0628-466D-A510-52DED9621603}" srcOrd="1" destOrd="0" presId="urn:microsoft.com/office/officeart/2005/8/layout/orgChart1"/>
    <dgm:cxn modelId="{E443E9E2-1BC1-4519-81C7-A790D996A47D}" type="presOf" srcId="{9C4D031A-C893-469D-A37E-2F68834F2A52}" destId="{46F43A4A-8708-464A-BE26-396378B5B1D7}" srcOrd="0" destOrd="0" presId="urn:microsoft.com/office/officeart/2005/8/layout/orgChart1"/>
    <dgm:cxn modelId="{31FAF9F3-B86B-4571-9389-FBBEAFA596BE}" type="presOf" srcId="{B288ABC1-B9CC-4189-BBE3-9B820765DF51}" destId="{211096C8-F05E-4C13-9490-7AD1F6765142}" srcOrd="0" destOrd="0" presId="urn:microsoft.com/office/officeart/2005/8/layout/orgChart1"/>
    <dgm:cxn modelId="{3CB3EB42-3498-4E7D-B13B-A1E547657DE4}" type="presOf" srcId="{903B0D62-82A5-4223-A699-BB600AD30664}" destId="{30DCFC46-91A8-474D-A257-51F39C00F1AF}" srcOrd="0" destOrd="0" presId="urn:microsoft.com/office/officeart/2005/8/layout/orgChart1"/>
    <dgm:cxn modelId="{77773024-377C-4D7B-B281-5CDD70CBDC42}" type="presOf" srcId="{5B2182CF-0A56-4F65-A7D9-B060705E3936}" destId="{B805ACAE-1369-471F-A97D-C09978178572}" srcOrd="0" destOrd="0" presId="urn:microsoft.com/office/officeart/2005/8/layout/orgChart1"/>
    <dgm:cxn modelId="{C944C87B-75DE-465B-8D11-A4D2609F4807}" srcId="{2AA734F9-4EDF-4BAA-8607-264DA8FA2A17}" destId="{060AC970-B60D-4C8D-88E4-311C82975629}" srcOrd="1" destOrd="0" parTransId="{8AE5C70E-B1CB-4588-8383-9D0CA1CD33D5}" sibTransId="{0BABE15A-B13E-44A6-B746-1757EEFC92D3}"/>
    <dgm:cxn modelId="{451B971A-4A9A-422B-BEEC-AD4DB621BDCA}" type="presOf" srcId="{21393B10-9F4E-431B-BF7F-E90F04DB82E2}" destId="{B94E9D52-9271-4666-B0B6-A13E76AC336E}" srcOrd="0" destOrd="0" presId="urn:microsoft.com/office/officeart/2005/8/layout/orgChart1"/>
    <dgm:cxn modelId="{ADA2746C-E746-4B1D-821C-F2EFDE9BD81D}" type="presOf" srcId="{8AE5C70E-B1CB-4588-8383-9D0CA1CD33D5}" destId="{86E3F3B5-E5EE-4108-9AE3-9121518CF4DF}" srcOrd="0" destOrd="0" presId="urn:microsoft.com/office/officeart/2005/8/layout/orgChart1"/>
    <dgm:cxn modelId="{A08E18CC-640D-4401-9F7A-20B9E5A76A81}" srcId="{2AA734F9-4EDF-4BAA-8607-264DA8FA2A17}" destId="{9C4D031A-C893-469D-A37E-2F68834F2A52}" srcOrd="4" destOrd="0" parTransId="{2DB357AB-75C7-4C81-B605-61379DF68189}" sibTransId="{6D5D1FF5-39BD-4263-B142-0A157126B26B}"/>
    <dgm:cxn modelId="{AE28F779-C771-4C5E-8971-0D3BBD0ED96F}" srcId="{2AA734F9-4EDF-4BAA-8607-264DA8FA2A17}" destId="{B288ABC1-B9CC-4189-BBE3-9B820765DF51}" srcOrd="2" destOrd="0" parTransId="{903B0D62-82A5-4223-A699-BB600AD30664}" sibTransId="{77607A3E-DA06-43BC-B3EA-15E75B7B6239}"/>
    <dgm:cxn modelId="{67A78101-18A6-4E9F-9C25-D75A36577F6D}" type="presOf" srcId="{3504D7AB-F497-43D3-8463-0E20D11E82C0}" destId="{973D8FFC-C824-4A18-B522-1C61BF6BD220}" srcOrd="0" destOrd="0" presId="urn:microsoft.com/office/officeart/2005/8/layout/orgChart1"/>
    <dgm:cxn modelId="{FD6EDBBF-30E0-4C8F-9E31-A89BECF9AEC8}" srcId="{2AA734F9-4EDF-4BAA-8607-264DA8FA2A17}" destId="{D2BC00F2-2A19-4F09-9A55-002CE4E8C351}" srcOrd="0" destOrd="0" parTransId="{3504D7AB-F497-43D3-8463-0E20D11E82C0}" sibTransId="{3D6D1A5E-3674-4F10-831A-7B8050325876}"/>
    <dgm:cxn modelId="{74C481DE-5A91-499A-9770-D45FD7A1DDE7}" type="presOf" srcId="{060AC970-B60D-4C8D-88E4-311C82975629}" destId="{4E333B0A-8C15-4E82-8A7C-61AD58AE5EEF}" srcOrd="1" destOrd="0" presId="urn:microsoft.com/office/officeart/2005/8/layout/orgChart1"/>
    <dgm:cxn modelId="{833B6B8E-BD70-4FA3-9772-9BB241E79674}" type="presOf" srcId="{2DB357AB-75C7-4C81-B605-61379DF68189}" destId="{75A46672-3519-475C-99CD-DBCDA7B32C49}" srcOrd="0" destOrd="0" presId="urn:microsoft.com/office/officeart/2005/8/layout/orgChart1"/>
    <dgm:cxn modelId="{86A6DB73-A083-4D33-874A-8B7602858FD7}" type="presOf" srcId="{EE2EB3E6-2ED3-4B86-8763-2CB01007A6C1}" destId="{EC41DAA7-691B-41E9-AF6E-710BDFC1FFFD}" srcOrd="1" destOrd="0" presId="urn:microsoft.com/office/officeart/2005/8/layout/orgChart1"/>
    <dgm:cxn modelId="{3BE17C22-5797-4BF6-9096-AF688AC96F2F}" type="presOf" srcId="{D2BC00F2-2A19-4F09-9A55-002CE4E8C351}" destId="{AB1C2ECB-A108-4DC2-8CB9-15A18F2302A5}" srcOrd="1" destOrd="0" presId="urn:microsoft.com/office/officeart/2005/8/layout/orgChart1"/>
    <dgm:cxn modelId="{0610F0AD-8E05-474D-B2D4-4612F1931CEE}" srcId="{21393B10-9F4E-431B-BF7F-E90F04DB82E2}" destId="{2AA734F9-4EDF-4BAA-8607-264DA8FA2A17}" srcOrd="0" destOrd="0" parTransId="{F8225537-17E0-4BEA-BFA3-D9441F27E67B}" sibTransId="{BDB156BD-62E2-4567-B74B-2C4D8E09A01C}"/>
    <dgm:cxn modelId="{E3F05042-743F-4C01-AA30-C6473D810476}" type="presParOf" srcId="{B94E9D52-9271-4666-B0B6-A13E76AC336E}" destId="{4D417BBB-DE8B-4389-A9F0-A49C25F294E0}" srcOrd="0" destOrd="0" presId="urn:microsoft.com/office/officeart/2005/8/layout/orgChart1"/>
    <dgm:cxn modelId="{C8708725-4CE7-4559-9B0E-0C5731D7CDC2}" type="presParOf" srcId="{4D417BBB-DE8B-4389-A9F0-A49C25F294E0}" destId="{6A9B8754-D935-4CE9-9D96-3996C4145EA2}" srcOrd="0" destOrd="0" presId="urn:microsoft.com/office/officeart/2005/8/layout/orgChart1"/>
    <dgm:cxn modelId="{8A4A116F-2F11-48B4-BC1A-BC7A2E6E92F6}" type="presParOf" srcId="{6A9B8754-D935-4CE9-9D96-3996C4145EA2}" destId="{49B84032-6DF8-4F2E-B6DC-762DAAE2D68B}" srcOrd="0" destOrd="0" presId="urn:microsoft.com/office/officeart/2005/8/layout/orgChart1"/>
    <dgm:cxn modelId="{3F88096F-8EF3-4FAE-9A82-CD80DB88D2F8}" type="presParOf" srcId="{6A9B8754-D935-4CE9-9D96-3996C4145EA2}" destId="{C39337AB-EF3B-46D5-90B9-53867307E8A9}" srcOrd="1" destOrd="0" presId="urn:microsoft.com/office/officeart/2005/8/layout/orgChart1"/>
    <dgm:cxn modelId="{D95C23B2-56BE-4262-BC51-1C6B8CB86279}" type="presParOf" srcId="{4D417BBB-DE8B-4389-A9F0-A49C25F294E0}" destId="{DAB7A28C-110C-4695-8A2A-FE55E5015ABF}" srcOrd="1" destOrd="0" presId="urn:microsoft.com/office/officeart/2005/8/layout/orgChart1"/>
    <dgm:cxn modelId="{D1B838F4-0481-4B2E-9324-B8DBD2C6B863}" type="presParOf" srcId="{DAB7A28C-110C-4695-8A2A-FE55E5015ABF}" destId="{86E3F3B5-E5EE-4108-9AE3-9121518CF4DF}" srcOrd="0" destOrd="0" presId="urn:microsoft.com/office/officeart/2005/8/layout/orgChart1"/>
    <dgm:cxn modelId="{012551FD-50A5-4190-BDDC-C9FF86845305}" type="presParOf" srcId="{DAB7A28C-110C-4695-8A2A-FE55E5015ABF}" destId="{10841A3E-372D-4A86-9C17-386C00FF2CD3}" srcOrd="1" destOrd="0" presId="urn:microsoft.com/office/officeart/2005/8/layout/orgChart1"/>
    <dgm:cxn modelId="{6ED2FEED-2780-4D40-8C87-49C70A58238B}" type="presParOf" srcId="{10841A3E-372D-4A86-9C17-386C00FF2CD3}" destId="{70C251AA-6BCE-4616-9D79-C233F469E21D}" srcOrd="0" destOrd="0" presId="urn:microsoft.com/office/officeart/2005/8/layout/orgChart1"/>
    <dgm:cxn modelId="{0542D454-5DC9-4CD3-BE46-9AA41A67FA9B}" type="presParOf" srcId="{70C251AA-6BCE-4616-9D79-C233F469E21D}" destId="{107B4E53-30E8-4CEA-91BA-6D516106C75E}" srcOrd="0" destOrd="0" presId="urn:microsoft.com/office/officeart/2005/8/layout/orgChart1"/>
    <dgm:cxn modelId="{4B5B3175-4B09-429A-88D5-6274C3CDA306}" type="presParOf" srcId="{70C251AA-6BCE-4616-9D79-C233F469E21D}" destId="{4E333B0A-8C15-4E82-8A7C-61AD58AE5EEF}" srcOrd="1" destOrd="0" presId="urn:microsoft.com/office/officeart/2005/8/layout/orgChart1"/>
    <dgm:cxn modelId="{E7065A59-0C24-4ABF-8165-79DE7556F657}" type="presParOf" srcId="{10841A3E-372D-4A86-9C17-386C00FF2CD3}" destId="{863F91CE-9C8E-46C9-85AB-7832BEE77B46}" srcOrd="1" destOrd="0" presId="urn:microsoft.com/office/officeart/2005/8/layout/orgChart1"/>
    <dgm:cxn modelId="{B7DC6C8F-1CA8-4429-A45D-4E48581C14DF}" type="presParOf" srcId="{10841A3E-372D-4A86-9C17-386C00FF2CD3}" destId="{EB2EDF34-E483-4411-8DAA-FE650754A228}" srcOrd="2" destOrd="0" presId="urn:microsoft.com/office/officeart/2005/8/layout/orgChart1"/>
    <dgm:cxn modelId="{E467A448-574B-4B22-B872-C034FC388B31}" type="presParOf" srcId="{DAB7A28C-110C-4695-8A2A-FE55E5015ABF}" destId="{30DCFC46-91A8-474D-A257-51F39C00F1AF}" srcOrd="2" destOrd="0" presId="urn:microsoft.com/office/officeart/2005/8/layout/orgChart1"/>
    <dgm:cxn modelId="{89BB8536-039C-4068-BD5F-557BEB905D8C}" type="presParOf" srcId="{DAB7A28C-110C-4695-8A2A-FE55E5015ABF}" destId="{ED1704EB-AE0A-4168-B9E0-0405EA7CA9ED}" srcOrd="3" destOrd="0" presId="urn:microsoft.com/office/officeart/2005/8/layout/orgChart1"/>
    <dgm:cxn modelId="{4FFC739F-2423-414C-A2CF-21316244C0AF}" type="presParOf" srcId="{ED1704EB-AE0A-4168-B9E0-0405EA7CA9ED}" destId="{A944FFA8-AD07-46C3-9442-9AB14EB4EEDC}" srcOrd="0" destOrd="0" presId="urn:microsoft.com/office/officeart/2005/8/layout/orgChart1"/>
    <dgm:cxn modelId="{A8DD9AA6-2B02-484F-A33F-C25E8292A6FF}" type="presParOf" srcId="{A944FFA8-AD07-46C3-9442-9AB14EB4EEDC}" destId="{211096C8-F05E-4C13-9490-7AD1F6765142}" srcOrd="0" destOrd="0" presId="urn:microsoft.com/office/officeart/2005/8/layout/orgChart1"/>
    <dgm:cxn modelId="{B9B5C91F-2077-4311-B7BE-8C3B49CC55D2}" type="presParOf" srcId="{A944FFA8-AD07-46C3-9442-9AB14EB4EEDC}" destId="{67EDD2E5-C06D-4249-B841-6C1C21B15744}" srcOrd="1" destOrd="0" presId="urn:microsoft.com/office/officeart/2005/8/layout/orgChart1"/>
    <dgm:cxn modelId="{401BFFD0-2FD1-4271-9665-BA5440F807C9}" type="presParOf" srcId="{ED1704EB-AE0A-4168-B9E0-0405EA7CA9ED}" destId="{D5F3EB19-39C9-4329-A5CF-7A4F318ACB61}" srcOrd="1" destOrd="0" presId="urn:microsoft.com/office/officeart/2005/8/layout/orgChart1"/>
    <dgm:cxn modelId="{A469C007-C90B-4C63-A0D8-8E1BA6C025B0}" type="presParOf" srcId="{ED1704EB-AE0A-4168-B9E0-0405EA7CA9ED}" destId="{10A57A41-4FE4-491F-903C-5CBDA485CBE5}" srcOrd="2" destOrd="0" presId="urn:microsoft.com/office/officeart/2005/8/layout/orgChart1"/>
    <dgm:cxn modelId="{B1C51260-B39D-4825-9333-E560F84D701A}" type="presParOf" srcId="{DAB7A28C-110C-4695-8A2A-FE55E5015ABF}" destId="{B805ACAE-1369-471F-A97D-C09978178572}" srcOrd="4" destOrd="0" presId="urn:microsoft.com/office/officeart/2005/8/layout/orgChart1"/>
    <dgm:cxn modelId="{CB20223C-3087-4454-A0A4-1E76AD8EE698}" type="presParOf" srcId="{DAB7A28C-110C-4695-8A2A-FE55E5015ABF}" destId="{965538CC-5F6A-460C-A286-88975E108A48}" srcOrd="5" destOrd="0" presId="urn:microsoft.com/office/officeart/2005/8/layout/orgChart1"/>
    <dgm:cxn modelId="{72E0254B-A94F-4D16-8332-7A36C9A022E4}" type="presParOf" srcId="{965538CC-5F6A-460C-A286-88975E108A48}" destId="{3D261867-4733-418E-AA37-30D0F0406D36}" srcOrd="0" destOrd="0" presId="urn:microsoft.com/office/officeart/2005/8/layout/orgChart1"/>
    <dgm:cxn modelId="{8AEEB515-0FFC-4531-8634-F87BFB1E6828}" type="presParOf" srcId="{3D261867-4733-418E-AA37-30D0F0406D36}" destId="{AED76687-61E9-4C93-96EA-D0BA4CC588C4}" srcOrd="0" destOrd="0" presId="urn:microsoft.com/office/officeart/2005/8/layout/orgChart1"/>
    <dgm:cxn modelId="{6A3111CA-7926-4171-A944-1C2D4211AA09}" type="presParOf" srcId="{3D261867-4733-418E-AA37-30D0F0406D36}" destId="{4C693D2A-0628-466D-A510-52DED9621603}" srcOrd="1" destOrd="0" presId="urn:microsoft.com/office/officeart/2005/8/layout/orgChart1"/>
    <dgm:cxn modelId="{B0DD97EF-5FA2-4F9E-9718-80ECC2006004}" type="presParOf" srcId="{965538CC-5F6A-460C-A286-88975E108A48}" destId="{DBF89173-8B4E-41D1-B87D-E884299D1D3C}" srcOrd="1" destOrd="0" presId="urn:microsoft.com/office/officeart/2005/8/layout/orgChart1"/>
    <dgm:cxn modelId="{02773F65-AAB4-4E71-80AD-079343AABF02}" type="presParOf" srcId="{965538CC-5F6A-460C-A286-88975E108A48}" destId="{2A86CC0A-350D-48CD-B4EA-2671B791CEF9}" srcOrd="2" destOrd="0" presId="urn:microsoft.com/office/officeart/2005/8/layout/orgChart1"/>
    <dgm:cxn modelId="{97FCE4C2-0978-4AEB-8F73-2D64CA29C221}" type="presParOf" srcId="{DAB7A28C-110C-4695-8A2A-FE55E5015ABF}" destId="{75A46672-3519-475C-99CD-DBCDA7B32C49}" srcOrd="6" destOrd="0" presId="urn:microsoft.com/office/officeart/2005/8/layout/orgChart1"/>
    <dgm:cxn modelId="{FD74B083-B99B-48A9-9FF2-68E9FE491CA0}" type="presParOf" srcId="{DAB7A28C-110C-4695-8A2A-FE55E5015ABF}" destId="{39D4FE3C-F790-4051-A9C2-0D6D5E87C55C}" srcOrd="7" destOrd="0" presId="urn:microsoft.com/office/officeart/2005/8/layout/orgChart1"/>
    <dgm:cxn modelId="{6ACD527D-FB17-4AFB-8E1A-A92ADA229778}" type="presParOf" srcId="{39D4FE3C-F790-4051-A9C2-0D6D5E87C55C}" destId="{7599245D-BDD4-4A10-A318-C142E410FBE9}" srcOrd="0" destOrd="0" presId="urn:microsoft.com/office/officeart/2005/8/layout/orgChart1"/>
    <dgm:cxn modelId="{8C3E1E44-5D1E-4CA7-BE8A-92FB3E56B6BC}" type="presParOf" srcId="{7599245D-BDD4-4A10-A318-C142E410FBE9}" destId="{46F43A4A-8708-464A-BE26-396378B5B1D7}" srcOrd="0" destOrd="0" presId="urn:microsoft.com/office/officeart/2005/8/layout/orgChart1"/>
    <dgm:cxn modelId="{3F896B9B-6859-4BFA-A7EF-84610F32CBA2}" type="presParOf" srcId="{7599245D-BDD4-4A10-A318-C142E410FBE9}" destId="{952FF890-19BB-4946-82A4-3DDF13E5D1D3}" srcOrd="1" destOrd="0" presId="urn:microsoft.com/office/officeart/2005/8/layout/orgChart1"/>
    <dgm:cxn modelId="{A0A3AE78-B255-4A15-B9D3-D7CAD77FFE9A}" type="presParOf" srcId="{39D4FE3C-F790-4051-A9C2-0D6D5E87C55C}" destId="{897B8DFD-165A-46D6-83DE-7507AD2CE61E}" srcOrd="1" destOrd="0" presId="urn:microsoft.com/office/officeart/2005/8/layout/orgChart1"/>
    <dgm:cxn modelId="{F21DB12D-AEED-4634-A826-68B09598F2D2}" type="presParOf" srcId="{39D4FE3C-F790-4051-A9C2-0D6D5E87C55C}" destId="{D8E42B19-4405-486E-9032-D97CCF83CC45}" srcOrd="2" destOrd="0" presId="urn:microsoft.com/office/officeart/2005/8/layout/orgChart1"/>
    <dgm:cxn modelId="{638B015F-2824-4FA0-B407-16C65E126466}" type="presParOf" srcId="{DAB7A28C-110C-4695-8A2A-FE55E5015ABF}" destId="{60D151AA-BB98-44B8-9293-ABBFB24CB65F}" srcOrd="8" destOrd="0" presId="urn:microsoft.com/office/officeart/2005/8/layout/orgChart1"/>
    <dgm:cxn modelId="{FCA32390-12ED-4B89-A804-C765B614B4DB}" type="presParOf" srcId="{DAB7A28C-110C-4695-8A2A-FE55E5015ABF}" destId="{608D1B5A-57D9-45CF-879F-09AF19EC5DB4}" srcOrd="9" destOrd="0" presId="urn:microsoft.com/office/officeart/2005/8/layout/orgChart1"/>
    <dgm:cxn modelId="{1BC9930B-23FC-447E-AC2D-F0821764A913}" type="presParOf" srcId="{608D1B5A-57D9-45CF-879F-09AF19EC5DB4}" destId="{8977B119-32BF-4BBE-8F21-5402A8961DD9}" srcOrd="0" destOrd="0" presId="urn:microsoft.com/office/officeart/2005/8/layout/orgChart1"/>
    <dgm:cxn modelId="{30036874-B002-4618-975F-CCAD5CEECF2C}" type="presParOf" srcId="{8977B119-32BF-4BBE-8F21-5402A8961DD9}" destId="{72EE3AAB-217B-4731-B3A3-E330B91F8700}" srcOrd="0" destOrd="0" presId="urn:microsoft.com/office/officeart/2005/8/layout/orgChart1"/>
    <dgm:cxn modelId="{0A46BC38-2BB4-4037-B836-72167B742E48}" type="presParOf" srcId="{8977B119-32BF-4BBE-8F21-5402A8961DD9}" destId="{EC41DAA7-691B-41E9-AF6E-710BDFC1FFFD}" srcOrd="1" destOrd="0" presId="urn:microsoft.com/office/officeart/2005/8/layout/orgChart1"/>
    <dgm:cxn modelId="{1A0BD3E1-C6A3-4D5B-9B23-31BE91CD2D5D}" type="presParOf" srcId="{608D1B5A-57D9-45CF-879F-09AF19EC5DB4}" destId="{8EC7FD52-4E6C-4B67-8031-9DC3EBD5E8BA}" srcOrd="1" destOrd="0" presId="urn:microsoft.com/office/officeart/2005/8/layout/orgChart1"/>
    <dgm:cxn modelId="{DA2CEB83-4D81-4569-BCDF-B9085EE6CE77}" type="presParOf" srcId="{608D1B5A-57D9-45CF-879F-09AF19EC5DB4}" destId="{E62D116A-31AB-4EB9-96D3-F9C069688EDB}" srcOrd="2" destOrd="0" presId="urn:microsoft.com/office/officeart/2005/8/layout/orgChart1"/>
    <dgm:cxn modelId="{C72B9AB5-E3B9-4A91-9970-51772E0A09DA}" type="presParOf" srcId="{4D417BBB-DE8B-4389-A9F0-A49C25F294E0}" destId="{4249CC1E-1AAE-4357-9006-1512EBD9BF43}" srcOrd="2" destOrd="0" presId="urn:microsoft.com/office/officeart/2005/8/layout/orgChart1"/>
    <dgm:cxn modelId="{02FC8825-4BBD-4136-B8FE-5B3E07970AF0}" type="presParOf" srcId="{4249CC1E-1AAE-4357-9006-1512EBD9BF43}" destId="{973D8FFC-C824-4A18-B522-1C61BF6BD220}" srcOrd="0" destOrd="0" presId="urn:microsoft.com/office/officeart/2005/8/layout/orgChart1"/>
    <dgm:cxn modelId="{52590E4B-0621-4370-B4D7-9EBC38E09AD9}" type="presParOf" srcId="{4249CC1E-1AAE-4357-9006-1512EBD9BF43}" destId="{E06CC04B-8F29-4873-B35A-E4C903207BD2}" srcOrd="1" destOrd="0" presId="urn:microsoft.com/office/officeart/2005/8/layout/orgChart1"/>
    <dgm:cxn modelId="{E8A76D0F-9D50-4E69-9752-DD73754164A0}" type="presParOf" srcId="{E06CC04B-8F29-4873-B35A-E4C903207BD2}" destId="{104B01C0-36D7-4A97-8FA6-411DA777533B}" srcOrd="0" destOrd="0" presId="urn:microsoft.com/office/officeart/2005/8/layout/orgChart1"/>
    <dgm:cxn modelId="{66786A4E-1F40-4F99-8DEF-2D6E7AD08CC2}" type="presParOf" srcId="{104B01C0-36D7-4A97-8FA6-411DA777533B}" destId="{9E258F83-5EF7-414D-ADC0-1CE5414BC7D0}" srcOrd="0" destOrd="0" presId="urn:microsoft.com/office/officeart/2005/8/layout/orgChart1"/>
    <dgm:cxn modelId="{0D0DBE57-CA4D-4F32-88F1-787FFBEB7688}" type="presParOf" srcId="{104B01C0-36D7-4A97-8FA6-411DA777533B}" destId="{AB1C2ECB-A108-4DC2-8CB9-15A18F2302A5}" srcOrd="1" destOrd="0" presId="urn:microsoft.com/office/officeart/2005/8/layout/orgChart1"/>
    <dgm:cxn modelId="{1EE93558-5342-487B-B2E1-5883EE6B763B}" type="presParOf" srcId="{E06CC04B-8F29-4873-B35A-E4C903207BD2}" destId="{4D069192-D9F2-4D39-BED9-B5F8B1CF041C}" srcOrd="1" destOrd="0" presId="urn:microsoft.com/office/officeart/2005/8/layout/orgChart1"/>
    <dgm:cxn modelId="{04240AA3-9EC9-4108-9188-9551B474E5DA}" type="presParOf" srcId="{E06CC04B-8F29-4873-B35A-E4C903207BD2}" destId="{7D671273-B914-478A-BDA9-7B37DC9FC9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3D8FFC-C824-4A18-B522-1C61BF6BD220}">
      <dsp:nvSpPr>
        <dsp:cNvPr id="0" name=""/>
        <dsp:cNvSpPr/>
      </dsp:nvSpPr>
      <dsp:spPr>
        <a:xfrm>
          <a:off x="7433702" y="785818"/>
          <a:ext cx="319387" cy="733277"/>
        </a:xfrm>
        <a:custGeom>
          <a:avLst/>
          <a:gdLst/>
          <a:ahLst/>
          <a:cxnLst/>
          <a:rect l="0" t="0" r="0" b="0"/>
          <a:pathLst>
            <a:path>
              <a:moveTo>
                <a:pt x="319387" y="0"/>
              </a:moveTo>
              <a:lnTo>
                <a:pt x="319387" y="733277"/>
              </a:lnTo>
              <a:lnTo>
                <a:pt x="0" y="733277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151AA-BB98-44B8-9293-ABBFB24CB65F}">
      <dsp:nvSpPr>
        <dsp:cNvPr id="0" name=""/>
        <dsp:cNvSpPr/>
      </dsp:nvSpPr>
      <dsp:spPr>
        <a:xfrm>
          <a:off x="6181455" y="785818"/>
          <a:ext cx="1571633" cy="1428758"/>
        </a:xfrm>
        <a:custGeom>
          <a:avLst/>
          <a:gdLst/>
          <a:ahLst/>
          <a:cxnLst/>
          <a:rect l="0" t="0" r="0" b="0"/>
          <a:pathLst>
            <a:path>
              <a:moveTo>
                <a:pt x="1571633" y="0"/>
              </a:moveTo>
              <a:lnTo>
                <a:pt x="1571633" y="1270802"/>
              </a:lnTo>
              <a:lnTo>
                <a:pt x="0" y="1270802"/>
              </a:lnTo>
              <a:lnTo>
                <a:pt x="0" y="142875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46672-3519-475C-99CD-DBCDA7B32C49}">
      <dsp:nvSpPr>
        <dsp:cNvPr id="0" name=""/>
        <dsp:cNvSpPr/>
      </dsp:nvSpPr>
      <dsp:spPr>
        <a:xfrm>
          <a:off x="4466954" y="785818"/>
          <a:ext cx="3286135" cy="1428758"/>
        </a:xfrm>
        <a:custGeom>
          <a:avLst/>
          <a:gdLst/>
          <a:ahLst/>
          <a:cxnLst/>
          <a:rect l="0" t="0" r="0" b="0"/>
          <a:pathLst>
            <a:path>
              <a:moveTo>
                <a:pt x="3286135" y="0"/>
              </a:moveTo>
              <a:lnTo>
                <a:pt x="3286135" y="1270802"/>
              </a:lnTo>
              <a:lnTo>
                <a:pt x="0" y="1270802"/>
              </a:lnTo>
              <a:lnTo>
                <a:pt x="0" y="142875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5ACAE-1369-471F-A97D-C09978178572}">
      <dsp:nvSpPr>
        <dsp:cNvPr id="0" name=""/>
        <dsp:cNvSpPr/>
      </dsp:nvSpPr>
      <dsp:spPr>
        <a:xfrm>
          <a:off x="7753089" y="785818"/>
          <a:ext cx="142882" cy="142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802"/>
              </a:lnTo>
              <a:lnTo>
                <a:pt x="142882" y="1270802"/>
              </a:lnTo>
              <a:lnTo>
                <a:pt x="142882" y="142875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FC46-91A8-474D-A257-51F39C00F1AF}">
      <dsp:nvSpPr>
        <dsp:cNvPr id="0" name=""/>
        <dsp:cNvSpPr/>
      </dsp:nvSpPr>
      <dsp:spPr>
        <a:xfrm>
          <a:off x="2680996" y="785818"/>
          <a:ext cx="5072093" cy="1428758"/>
        </a:xfrm>
        <a:custGeom>
          <a:avLst/>
          <a:gdLst/>
          <a:ahLst/>
          <a:cxnLst/>
          <a:rect l="0" t="0" r="0" b="0"/>
          <a:pathLst>
            <a:path>
              <a:moveTo>
                <a:pt x="5072093" y="0"/>
              </a:moveTo>
              <a:lnTo>
                <a:pt x="5072093" y="1270802"/>
              </a:lnTo>
              <a:lnTo>
                <a:pt x="0" y="1270802"/>
              </a:lnTo>
              <a:lnTo>
                <a:pt x="0" y="142875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3F3B5-E5EE-4108-9AE3-9121518CF4DF}">
      <dsp:nvSpPr>
        <dsp:cNvPr id="0" name=""/>
        <dsp:cNvSpPr/>
      </dsp:nvSpPr>
      <dsp:spPr>
        <a:xfrm>
          <a:off x="1037921" y="785818"/>
          <a:ext cx="6715168" cy="1428758"/>
        </a:xfrm>
        <a:custGeom>
          <a:avLst/>
          <a:gdLst/>
          <a:ahLst/>
          <a:cxnLst/>
          <a:rect l="0" t="0" r="0" b="0"/>
          <a:pathLst>
            <a:path>
              <a:moveTo>
                <a:pt x="6715168" y="0"/>
              </a:moveTo>
              <a:lnTo>
                <a:pt x="6715168" y="1270802"/>
              </a:lnTo>
              <a:lnTo>
                <a:pt x="0" y="1270802"/>
              </a:lnTo>
              <a:lnTo>
                <a:pt x="0" y="142875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84032-6DF8-4F2E-B6DC-762DAAE2D68B}">
      <dsp:nvSpPr>
        <dsp:cNvPr id="0" name=""/>
        <dsp:cNvSpPr/>
      </dsp:nvSpPr>
      <dsp:spPr>
        <a:xfrm>
          <a:off x="7000917" y="33646"/>
          <a:ext cx="1504344" cy="752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指導教授</a:t>
          </a:r>
          <a:endParaRPr kumimoji="0" lang="en-US" altLang="zh-TW" sz="2000" b="0" i="0" u="none" strike="noStrike" kern="1200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李教授國光</a:t>
          </a:r>
          <a:endParaRPr lang="zh-TW" altLang="en-US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000917" y="33646"/>
        <a:ext cx="1504344" cy="752172"/>
      </dsp:txXfrm>
    </dsp:sp>
    <dsp:sp modelId="{107B4E53-30E8-4CEA-91BA-6D516106C75E}">
      <dsp:nvSpPr>
        <dsp:cNvPr id="0" name=""/>
        <dsp:cNvSpPr/>
      </dsp:nvSpPr>
      <dsp:spPr>
        <a:xfrm>
          <a:off x="285748" y="2214577"/>
          <a:ext cx="1504344" cy="752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李子平</a:t>
          </a:r>
          <a:endParaRPr lang="zh-TW" altLang="en-US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5748" y="2214577"/>
        <a:ext cx="1504344" cy="752172"/>
      </dsp:txXfrm>
    </dsp:sp>
    <dsp:sp modelId="{211096C8-F05E-4C13-9490-7AD1F6765142}">
      <dsp:nvSpPr>
        <dsp:cNvPr id="0" name=""/>
        <dsp:cNvSpPr/>
      </dsp:nvSpPr>
      <dsp:spPr>
        <a:xfrm>
          <a:off x="1928824" y="2214577"/>
          <a:ext cx="1504344" cy="752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鄒朝棟</a:t>
          </a:r>
          <a:endParaRPr lang="zh-TW" altLang="en-US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28824" y="2214577"/>
        <a:ext cx="1504344" cy="752172"/>
      </dsp:txXfrm>
    </dsp:sp>
    <dsp:sp modelId="{AED76687-61E9-4C93-96EA-D0BA4CC588C4}">
      <dsp:nvSpPr>
        <dsp:cNvPr id="0" name=""/>
        <dsp:cNvSpPr/>
      </dsp:nvSpPr>
      <dsp:spPr>
        <a:xfrm>
          <a:off x="7143800" y="2214577"/>
          <a:ext cx="1504344" cy="752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邱德政</a:t>
          </a:r>
          <a:endParaRPr kumimoji="0" lang="zh-TW" altLang="en-US" sz="2000" b="0" i="0" u="none" strike="noStrike" kern="1200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</dsp:txBody>
      <dsp:txXfrm>
        <a:off x="7143800" y="2214577"/>
        <a:ext cx="1504344" cy="752172"/>
      </dsp:txXfrm>
    </dsp:sp>
    <dsp:sp modelId="{46F43A4A-8708-464A-BE26-396378B5B1D7}">
      <dsp:nvSpPr>
        <dsp:cNvPr id="0" name=""/>
        <dsp:cNvSpPr/>
      </dsp:nvSpPr>
      <dsp:spPr>
        <a:xfrm>
          <a:off x="3714782" y="2214577"/>
          <a:ext cx="1504344" cy="752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陳詩雅</a:t>
          </a:r>
          <a:endParaRPr lang="zh-TW" altLang="en-US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14782" y="2214577"/>
        <a:ext cx="1504344" cy="752172"/>
      </dsp:txXfrm>
    </dsp:sp>
    <dsp:sp modelId="{72EE3AAB-217B-4731-B3A3-E330B91F8700}">
      <dsp:nvSpPr>
        <dsp:cNvPr id="0" name=""/>
        <dsp:cNvSpPr/>
      </dsp:nvSpPr>
      <dsp:spPr>
        <a:xfrm>
          <a:off x="5429283" y="2214577"/>
          <a:ext cx="1504344" cy="752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段芝嫻</a:t>
          </a:r>
          <a:endParaRPr kumimoji="0" lang="zh-TW" altLang="en-US" sz="2000" b="0" i="0" u="none" strike="noStrike" kern="1200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</dsp:txBody>
      <dsp:txXfrm>
        <a:off x="5429283" y="2214577"/>
        <a:ext cx="1504344" cy="752172"/>
      </dsp:txXfrm>
    </dsp:sp>
    <dsp:sp modelId="{9E258F83-5EF7-414D-ADC0-1CE5414BC7D0}">
      <dsp:nvSpPr>
        <dsp:cNvPr id="0" name=""/>
        <dsp:cNvSpPr/>
      </dsp:nvSpPr>
      <dsp:spPr>
        <a:xfrm>
          <a:off x="5929357" y="1143010"/>
          <a:ext cx="1504344" cy="752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組長 </a:t>
          </a:r>
          <a:endParaRPr kumimoji="0" lang="en-US" altLang="zh-TW" sz="2000" b="0" i="0" u="none" strike="noStrike" kern="1200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0" i="0" u="none" strike="noStrike" kern="1200" cap="none" spc="0" normalizeH="0" baseline="0" noProof="0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rPr>
            <a:t>高家宏 </a:t>
          </a:r>
          <a:endParaRPr lang="zh-TW" altLang="en-US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29357" y="1143010"/>
        <a:ext cx="1504344" cy="752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1878B-0C86-4216-BE46-28908491BFEE}" type="datetimeFigureOut">
              <a:rPr lang="zh-TW" altLang="en-US" smtClean="0"/>
              <a:pPr/>
              <a:t>2010/6/23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14F7D-1073-4DC3-A1D2-3C170F6C24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DF031305-8A55-4143-8F68-97A0DE28BB68}" type="slidenum">
              <a:rPr lang="en-US" altLang="zh-TW" smtClean="0"/>
              <a:pPr defTabSz="908050"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9979A-282F-42A1-82A8-763798A41F0F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E4CB3-07C8-466D-97D6-50A9846CE6CA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66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FE1C8-C943-44BB-9D80-73168B02E905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66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AFAB2-74FB-4569-B270-43DBF633CBA7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66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A3175-5410-40AA-B072-A495BFEBA9FB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66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A76F-388D-4CED-99F8-DFB4211402D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484A7-74AA-4E40-8C0A-644542B37419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65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DE8FF-2372-4ECD-90AA-0E1886E5ED4F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66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A10BA-D203-4E12-92C7-A6349C1CA94B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66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2BE8E-DAD0-4822-9D06-B6244A303D43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66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17E4A-B536-49E7-9F4D-17CED59F07B6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66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66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0017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1428736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107154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286644" y="628652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07157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23" name="圖片 22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21" name="Picture 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39952" y="6416675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8" name="Picture 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8" name="圖片 17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17" name="Picture 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11960" y="6416675"/>
            <a:ext cx="457200" cy="4413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6196-737A-4637-A505-E5CE0B233E6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9" name="Picture 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11960" y="6416675"/>
            <a:ext cx="457200" cy="4413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538-474E-4333-9077-253DE2EDACB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8" name="Picture 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286248" y="6416675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9" name="Picture 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852"/>
            <a:ext cx="8833104" cy="21431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1962144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215206" y="628652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66774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22" name="圖片 21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21" name="Picture 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211960" y="6416675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Picture 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28" name="圖片 27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圖片 12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12" name="Picture 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  <p:pic>
        <p:nvPicPr>
          <p:cNvPr id="24" name="圖片 23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23" name="Picture 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  <p:pic>
        <p:nvPicPr>
          <p:cNvPr id="25" name="圖片 24" descr="ba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24" name="Picture 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358082" y="62865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21" name="圖片 20" descr="bar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pic>
        <p:nvPicPr>
          <p:cNvPr id="20" name="Picture 5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16" y="6072206"/>
            <a:ext cx="2160587" cy="4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ychen\Desktop\KM&#26399;&#26411;\1999&#23526;&#27841;&#37636;&#38899;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428604"/>
            <a:ext cx="7772400" cy="15240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策略知識管理期末報告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b="1" dirty="0" smtClean="0"/>
              <a:t> 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市民熱線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導入策略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8" descr="市民當家熱線1999(簡)-橫"/>
          <p:cNvPicPr>
            <a:picLocks noChangeAspect="1" noChangeArrowheads="1"/>
          </p:cNvPicPr>
          <p:nvPr/>
        </p:nvPicPr>
        <p:blipFill>
          <a:blip r:embed="rId2" cstate="print"/>
          <a:srcRect l="222" r="-354" b="-1715"/>
          <a:stretch>
            <a:fillRect/>
          </a:stretch>
        </p:blipFill>
        <p:spPr bwMode="auto">
          <a:xfrm>
            <a:off x="142844" y="2428868"/>
            <a:ext cx="5929355" cy="276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214282" y="3000372"/>
          <a:ext cx="8786874" cy="31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286248" y="6416675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28600"/>
            <a:ext cx="8621870" cy="842946"/>
          </a:xfrm>
        </p:spPr>
        <p:txBody>
          <a:bodyPr anchor="ctr">
            <a:normAutofit/>
          </a:bodyPr>
          <a:lstStyle/>
          <a:p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市民熱線成功關鍵因素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10</a:t>
            </a:fld>
            <a:endParaRPr kumimoji="0"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78569"/>
            <a:ext cx="5976664" cy="48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298" name="Rectangle 2"/>
          <p:cNvSpPr>
            <a:spLocks noChangeArrowheads="1"/>
          </p:cNvSpPr>
          <p:nvPr/>
        </p:nvSpPr>
        <p:spPr bwMode="auto">
          <a:xfrm>
            <a:off x="142844" y="368300"/>
            <a:ext cx="8786874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Font typeface="Webdings" pitchFamily="18" charset="2"/>
              <a:buNone/>
              <a:defRPr/>
            </a:pPr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列表</a:t>
            </a: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關鍵</a:t>
            </a:r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知識項目</a:t>
            </a:r>
          </a:p>
        </p:txBody>
      </p:sp>
      <p:sp>
        <p:nvSpPr>
          <p:cNvPr id="2103303" name="Rectangle 7"/>
          <p:cNvSpPr>
            <a:spLocks noChangeArrowheads="1"/>
          </p:cNvSpPr>
          <p:nvPr/>
        </p:nvSpPr>
        <p:spPr bwMode="auto">
          <a:xfrm>
            <a:off x="1895469" y="2052630"/>
            <a:ext cx="1828800" cy="671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lIns="9144" rIns="9144" anchor="ctr">
            <a:flatTx/>
          </a:bodyPr>
          <a:lstStyle/>
          <a:p>
            <a:pPr algn="ctr">
              <a:spcAft>
                <a:spcPts val="200"/>
              </a:spcAft>
            </a:pPr>
            <a:r>
              <a:rPr lang="zh-TW" altLang="en-GB" sz="2000" b="1" dirty="0">
                <a:latin typeface="標楷體" pitchFamily="65" charset="-120"/>
                <a:ea typeface="標楷體" pitchFamily="65" charset="-120"/>
              </a:rPr>
              <a:t>策略面</a:t>
            </a:r>
            <a:endParaRPr lang="en-GB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03304" name="Rectangle 8"/>
          <p:cNvSpPr>
            <a:spLocks noChangeArrowheads="1"/>
          </p:cNvSpPr>
          <p:nvPr/>
        </p:nvSpPr>
        <p:spPr bwMode="auto">
          <a:xfrm>
            <a:off x="1895469" y="3260724"/>
            <a:ext cx="1828800" cy="673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lIns="9144" rIns="9144" anchor="ctr">
            <a:flatTx/>
          </a:bodyPr>
          <a:lstStyle/>
          <a:p>
            <a:pPr algn="ctr">
              <a:spcAft>
                <a:spcPts val="200"/>
              </a:spcAft>
            </a:pPr>
            <a:r>
              <a:rPr lang="zh-TW" altLang="en-GB" sz="2000" b="1" dirty="0">
                <a:latin typeface="標楷體" pitchFamily="65" charset="-120"/>
                <a:ea typeface="標楷體" pitchFamily="65" charset="-120"/>
              </a:rPr>
              <a:t>技術面</a:t>
            </a:r>
          </a:p>
        </p:txBody>
      </p:sp>
      <p:sp>
        <p:nvSpPr>
          <p:cNvPr id="2103305" name="Rectangle 9"/>
          <p:cNvSpPr>
            <a:spLocks noChangeArrowheads="1"/>
          </p:cNvSpPr>
          <p:nvPr/>
        </p:nvSpPr>
        <p:spPr bwMode="auto">
          <a:xfrm>
            <a:off x="1895469" y="4589461"/>
            <a:ext cx="1828800" cy="673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lIns="9144" rIns="9144" anchor="ctr">
            <a:flatTx/>
          </a:bodyPr>
          <a:lstStyle/>
          <a:p>
            <a:pPr algn="ctr">
              <a:spcAft>
                <a:spcPts val="200"/>
              </a:spcAft>
            </a:pPr>
            <a:r>
              <a:rPr lang="zh-TW" altLang="en-GB" sz="2000" b="1">
                <a:latin typeface="標楷體" pitchFamily="65" charset="-120"/>
                <a:ea typeface="標楷體" pitchFamily="65" charset="-120"/>
              </a:rPr>
              <a:t>管理面</a:t>
            </a:r>
          </a:p>
        </p:txBody>
      </p:sp>
      <p:sp>
        <p:nvSpPr>
          <p:cNvPr id="444424" name="Rectangle 10"/>
          <p:cNvSpPr>
            <a:spLocks noChangeArrowheads="1"/>
          </p:cNvSpPr>
          <p:nvPr/>
        </p:nvSpPr>
        <p:spPr bwMode="auto">
          <a:xfrm>
            <a:off x="4749826" y="1706561"/>
            <a:ext cx="3536950" cy="5008587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solidFill>
              <a:schemeClr val="hlink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1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03308" name="Rectangle 12"/>
          <p:cNvSpPr>
            <a:spLocks noChangeArrowheads="1"/>
          </p:cNvSpPr>
          <p:nvPr/>
        </p:nvSpPr>
        <p:spPr bwMode="auto">
          <a:xfrm>
            <a:off x="4797451" y="2889249"/>
            <a:ext cx="2208213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234950" indent="-2349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n"/>
            </a:pPr>
            <a:endParaRPr lang="en-GB" altLang="zh-TW" sz="160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03309" name="Rectangle 13"/>
          <p:cNvSpPr>
            <a:spLocks noChangeArrowheads="1"/>
          </p:cNvSpPr>
          <p:nvPr/>
        </p:nvSpPr>
        <p:spPr bwMode="auto">
          <a:xfrm>
            <a:off x="4749826" y="4186236"/>
            <a:ext cx="22082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234950" indent="-23495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n"/>
            </a:pPr>
            <a:endParaRPr lang="en-GB" altLang="zh-TW" sz="160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29" name="Line 15"/>
          <p:cNvSpPr>
            <a:spLocks noChangeShapeType="1"/>
          </p:cNvSpPr>
          <p:nvPr/>
        </p:nvSpPr>
        <p:spPr bwMode="auto">
          <a:xfrm>
            <a:off x="917575" y="2913061"/>
            <a:ext cx="7583515" cy="158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30" name="Line 16"/>
          <p:cNvSpPr>
            <a:spLocks noChangeShapeType="1"/>
          </p:cNvSpPr>
          <p:nvPr/>
        </p:nvSpPr>
        <p:spPr bwMode="auto">
          <a:xfrm flipV="1">
            <a:off x="915988" y="4143380"/>
            <a:ext cx="7585102" cy="95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31" name="Text Box 17"/>
          <p:cNvSpPr txBox="1">
            <a:spLocks noChangeArrowheads="1"/>
          </p:cNvSpPr>
          <p:nvPr/>
        </p:nvSpPr>
        <p:spPr bwMode="auto">
          <a:xfrm>
            <a:off x="1924044" y="1428735"/>
            <a:ext cx="18621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6038" rIns="45720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知識類型</a:t>
            </a:r>
          </a:p>
        </p:txBody>
      </p:sp>
      <p:sp>
        <p:nvSpPr>
          <p:cNvPr id="444432" name="Text Box 18"/>
          <p:cNvSpPr txBox="1">
            <a:spLocks noChangeArrowheads="1"/>
          </p:cNvSpPr>
          <p:nvPr/>
        </p:nvSpPr>
        <p:spPr bwMode="auto">
          <a:xfrm>
            <a:off x="5689641" y="1357298"/>
            <a:ext cx="1860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6038" rIns="45720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關鍵知識項目</a:t>
            </a:r>
          </a:p>
        </p:txBody>
      </p:sp>
      <p:sp>
        <p:nvSpPr>
          <p:cNvPr id="444433" name="Text Box 19"/>
          <p:cNvSpPr txBox="1">
            <a:spLocks noChangeArrowheads="1"/>
          </p:cNvSpPr>
          <p:nvPr/>
        </p:nvSpPr>
        <p:spPr bwMode="auto">
          <a:xfrm>
            <a:off x="4902227" y="3009894"/>
            <a:ext cx="2406078" cy="10778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5720" tIns="46038" rIns="45720" bIns="46038">
            <a:spAutoFit/>
          </a:bodyPr>
          <a:lstStyle/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客服系統知識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資通訊技術知識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加值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運用技術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知識</a:t>
            </a:r>
            <a:endParaRPr kumimoji="0"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跨領域知識</a:t>
            </a:r>
            <a:endParaRPr kumimoji="0"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34" name="Text Box 20"/>
          <p:cNvSpPr txBox="1">
            <a:spLocks noChangeArrowheads="1"/>
          </p:cNvSpPr>
          <p:nvPr/>
        </p:nvSpPr>
        <p:spPr bwMode="auto">
          <a:xfrm>
            <a:off x="4902226" y="4224340"/>
            <a:ext cx="2376488" cy="157030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5720" tIns="46038" rIns="45720" bIns="46038">
            <a:spAutoFit/>
          </a:bodyPr>
          <a:lstStyle/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派工業務整合知識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客服人力管理知識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法令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知識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人員訓練知識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作業品質查核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驗證知識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234950" indent="-234950" fontAlgn="b">
              <a:buFont typeface="Wingdings" pitchFamily="2" charset="2"/>
              <a:buChar char="n"/>
            </a:pPr>
            <a:endParaRPr kumimoji="0"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879594" y="5902324"/>
            <a:ext cx="1828800" cy="673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lIns="9144" rIns="9144" anchor="ctr">
            <a:flatTx/>
          </a:bodyPr>
          <a:lstStyle/>
          <a:p>
            <a:pPr algn="ctr">
              <a:spcAft>
                <a:spcPts val="200"/>
              </a:spcAft>
            </a:pPr>
            <a:r>
              <a:rPr lang="zh-TW" altLang="en-GB" sz="2000" b="1" dirty="0">
                <a:latin typeface="標楷體" pitchFamily="65" charset="-120"/>
                <a:ea typeface="標楷體" pitchFamily="65" charset="-120"/>
              </a:rPr>
              <a:t>行銷面</a:t>
            </a:r>
          </a:p>
        </p:txBody>
      </p:sp>
      <p:sp>
        <p:nvSpPr>
          <p:cNvPr id="444443" name="Line 16"/>
          <p:cNvSpPr>
            <a:spLocks noChangeShapeType="1"/>
          </p:cNvSpPr>
          <p:nvPr/>
        </p:nvSpPr>
        <p:spPr bwMode="auto">
          <a:xfrm flipV="1">
            <a:off x="900113" y="5500702"/>
            <a:ext cx="7600977" cy="237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44" name="Text Box 20"/>
          <p:cNvSpPr txBox="1">
            <a:spLocks noChangeArrowheads="1"/>
          </p:cNvSpPr>
          <p:nvPr/>
        </p:nvSpPr>
        <p:spPr bwMode="auto">
          <a:xfrm>
            <a:off x="4886351" y="5572140"/>
            <a:ext cx="2376488" cy="10778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5720" tIns="46038" rIns="45720" bIns="46038">
            <a:spAutoFit/>
          </a:bodyPr>
          <a:lstStyle/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行銷技巧知識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滿足市民需求知識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提升知曉度技巧知識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城市行銷知識</a:t>
            </a:r>
            <a:endParaRPr kumimoji="0"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4446" name="Text Box 19"/>
          <p:cNvSpPr txBox="1">
            <a:spLocks noChangeArrowheads="1"/>
          </p:cNvSpPr>
          <p:nvPr/>
        </p:nvSpPr>
        <p:spPr bwMode="auto">
          <a:xfrm>
            <a:off x="4902226" y="1795448"/>
            <a:ext cx="2447925" cy="10778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45720" tIns="46038" rIns="45720" bIns="46038">
            <a:spAutoFit/>
          </a:bodyPr>
          <a:lstStyle/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策略規劃知識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行政流程改造知識</a:t>
            </a:r>
          </a:p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組織改造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知識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234950" indent="-234950" fontAlgn="b">
              <a:buFont typeface="Wingdings" pitchFamily="2" charset="2"/>
              <a:buChar char="n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概算預算知識</a:t>
            </a:r>
            <a:endParaRPr kumimoji="0"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8052" name="Group 180"/>
          <p:cNvGraphicFramePr>
            <a:graphicFrameLocks noGrp="1"/>
          </p:cNvGraphicFramePr>
          <p:nvPr/>
        </p:nvGraphicFramePr>
        <p:xfrm>
          <a:off x="287338" y="1643050"/>
          <a:ext cx="8642380" cy="4500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4446"/>
                <a:gridCol w="2071702"/>
                <a:gridCol w="641324"/>
                <a:gridCol w="785818"/>
                <a:gridCol w="571504"/>
                <a:gridCol w="571504"/>
                <a:gridCol w="642942"/>
                <a:gridCol w="571504"/>
                <a:gridCol w="500066"/>
                <a:gridCol w="571504"/>
                <a:gridCol w="500066"/>
              </a:tblGrid>
              <a:tr h="60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知識類型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知識項目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處理問題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相關程度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知識層次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存置方式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744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將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 關連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低 關連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略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型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型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人員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組織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數位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14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策略面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策略規劃知識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行政流程改造知識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組織改造知識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概算預算知識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技術面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客服系統知識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資通訊技術知識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加值運用技術知識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跨領域整合知識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47966" name="Rectangle 114"/>
          <p:cNvSpPr>
            <a:spLocks noChangeArrowheads="1"/>
          </p:cNvSpPr>
          <p:nvPr/>
        </p:nvSpPr>
        <p:spPr bwMode="auto">
          <a:xfrm>
            <a:off x="0" y="357166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6" tIns="79334" rIns="158666" bIns="79334" anchor="ctr"/>
          <a:lstStyle/>
          <a:p>
            <a:pPr algn="ctr"/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知識屬性分析</a:t>
            </a:r>
            <a:r>
              <a:rPr lang="en-US" altLang="zh-TW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一</a:t>
            </a:r>
            <a:r>
              <a:rPr lang="en-US" altLang="zh-TW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3" name="Rectangle 117"/>
          <p:cNvSpPr>
            <a:spLocks noChangeArrowheads="1"/>
          </p:cNvSpPr>
          <p:nvPr/>
        </p:nvSpPr>
        <p:spPr bwMode="auto">
          <a:xfrm>
            <a:off x="0" y="28572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6" tIns="79334" rIns="158666" bIns="79334" anchor="ctr"/>
          <a:lstStyle/>
          <a:p>
            <a:pPr algn="ctr"/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知識屬性分析</a:t>
            </a:r>
            <a:r>
              <a:rPr lang="en-US" altLang="zh-TW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二</a:t>
            </a:r>
            <a:r>
              <a:rPr lang="en-US" altLang="zh-TW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</p:txBody>
      </p:sp>
      <p:graphicFrame>
        <p:nvGraphicFramePr>
          <p:cNvPr id="7" name="Group 180"/>
          <p:cNvGraphicFramePr>
            <a:graphicFrameLocks noGrp="1"/>
          </p:cNvGraphicFramePr>
          <p:nvPr/>
        </p:nvGraphicFramePr>
        <p:xfrm>
          <a:off x="287338" y="1593522"/>
          <a:ext cx="8642380" cy="48358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1570"/>
                <a:gridCol w="2355836"/>
                <a:gridCol w="642942"/>
                <a:gridCol w="642942"/>
                <a:gridCol w="571504"/>
                <a:gridCol w="571504"/>
                <a:gridCol w="642942"/>
                <a:gridCol w="571504"/>
                <a:gridCol w="500066"/>
                <a:gridCol w="571504"/>
                <a:gridCol w="500066"/>
              </a:tblGrid>
              <a:tr h="60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知識類型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知識項目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處理問題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相關程度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知識層次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存置方式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21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將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 關連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低 關連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略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型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型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人員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組織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數位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14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管理面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派工業務整合知識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客服人力管理知識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法令知識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人員訓練知識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作業品質查核驗證知識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行銷面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行銷技巧知識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滿足市民需求知識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提升知曉度技巧知識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城市行銷知識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</a:t>
            </a:r>
            <a:r>
              <a:rPr lang="en-AU" altLang="zh-TW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1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46509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6510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6511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46488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89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0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1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2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3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4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5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6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7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8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499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0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1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2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3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4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5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6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7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6508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6470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46471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46472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446473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446474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446475" name="Text Box 38"/>
          <p:cNvSpPr txBox="1">
            <a:spLocks noChangeArrowheads="1"/>
          </p:cNvSpPr>
          <p:nvPr/>
        </p:nvSpPr>
        <p:spPr bwMode="auto">
          <a:xfrm>
            <a:off x="3887233" y="4889500"/>
            <a:ext cx="902811" cy="30777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446476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446477" name="AutoShape 40"/>
          <p:cNvSpPr>
            <a:spLocks noChangeArrowheads="1"/>
          </p:cNvSpPr>
          <p:nvPr/>
        </p:nvSpPr>
        <p:spPr bwMode="auto">
          <a:xfrm>
            <a:off x="2541588" y="2368550"/>
            <a:ext cx="1309687" cy="1433513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6478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6479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648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6481" name="Text Box 44"/>
          <p:cNvSpPr txBox="1">
            <a:spLocks noChangeArrowheads="1"/>
          </p:cNvSpPr>
          <p:nvPr/>
        </p:nvSpPr>
        <p:spPr bwMode="auto">
          <a:xfrm>
            <a:off x="2954338" y="2286000"/>
            <a:ext cx="4905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 dirty="0">
                <a:solidFill>
                  <a:schemeClr val="accent1"/>
                </a:solidFill>
                <a:sym typeface="Wingdings" pitchFamily="2" charset="2"/>
              </a:rPr>
              <a:t>1</a:t>
            </a:r>
          </a:p>
        </p:txBody>
      </p:sp>
      <p:sp>
        <p:nvSpPr>
          <p:cNvPr id="446482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6483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6484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446485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7638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策略層次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未將發生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高關聯</a:t>
            </a:r>
          </a:p>
        </p:txBody>
      </p:sp>
      <p:sp>
        <p:nvSpPr>
          <p:cNvPr id="2107441" name="Text Box 49"/>
          <p:cNvSpPr txBox="1">
            <a:spLocks noChangeArrowheads="1"/>
          </p:cNvSpPr>
          <p:nvPr/>
        </p:nvSpPr>
        <p:spPr bwMode="auto">
          <a:xfrm>
            <a:off x="5867400" y="3284538"/>
            <a:ext cx="2954338" cy="12772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策略規劃知識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組織改造知識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加值運用技術知識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作業品質查核驗證知識</a:t>
            </a:r>
            <a:endParaRPr kumimoji="0" lang="zh-TW" alt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47534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7535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7536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47513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14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15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16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17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18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19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0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1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2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3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4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5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6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7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8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29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30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31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32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7533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7494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47495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47501" name="AutoShape 40"/>
          <p:cNvSpPr>
            <a:spLocks noChangeArrowheads="1"/>
          </p:cNvSpPr>
          <p:nvPr/>
        </p:nvSpPr>
        <p:spPr bwMode="auto">
          <a:xfrm>
            <a:off x="2244725" y="2681288"/>
            <a:ext cx="1263650" cy="1468437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7503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7505" name="Text Box 44"/>
          <p:cNvSpPr txBox="1">
            <a:spLocks noChangeArrowheads="1"/>
          </p:cNvSpPr>
          <p:nvPr/>
        </p:nvSpPr>
        <p:spPr bwMode="auto">
          <a:xfrm>
            <a:off x="2673350" y="2590800"/>
            <a:ext cx="4905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zh-TW" altLang="zh-TW" sz="2800" b="1">
              <a:sym typeface="Wingdings" pitchFamily="2" charset="2"/>
            </a:endParaRPr>
          </a:p>
        </p:txBody>
      </p:sp>
      <p:sp>
        <p:nvSpPr>
          <p:cNvPr id="447506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7507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7508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47509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7638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作業層次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未將發生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高關聯</a:t>
            </a:r>
          </a:p>
        </p:txBody>
      </p:sp>
      <p:sp>
        <p:nvSpPr>
          <p:cNvPr id="2109489" name="Text Box 49"/>
          <p:cNvSpPr txBox="1">
            <a:spLocks noChangeArrowheads="1"/>
          </p:cNvSpPr>
          <p:nvPr/>
        </p:nvSpPr>
        <p:spPr bwMode="auto">
          <a:xfrm>
            <a:off x="5867400" y="3774048"/>
            <a:ext cx="2954338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</a:t>
            </a:r>
            <a:endParaRPr kumimoji="1"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7511" name="Text Box 50"/>
          <p:cNvSpPr txBox="1">
            <a:spLocks noChangeArrowheads="1"/>
          </p:cNvSpPr>
          <p:nvPr/>
        </p:nvSpPr>
        <p:spPr bwMode="auto">
          <a:xfrm>
            <a:off x="2673350" y="2590800"/>
            <a:ext cx="4921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 2" pitchFamily="18" charset="2"/>
              </a:rPr>
              <a:t>2</a:t>
            </a:r>
            <a:endParaRPr kumimoji="0" lang="en-US" altLang="zh-TW" sz="2800" b="1" i="1">
              <a:solidFill>
                <a:schemeClr val="accent1"/>
              </a:solidFill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2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8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投影片編號版面配置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48557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8558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8559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48536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37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38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39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0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1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2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3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4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5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6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7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8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49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0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1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2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3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4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5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8556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8518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48519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48525" name="AutoShape 40"/>
          <p:cNvSpPr>
            <a:spLocks noChangeArrowheads="1"/>
          </p:cNvSpPr>
          <p:nvPr/>
        </p:nvSpPr>
        <p:spPr bwMode="auto">
          <a:xfrm>
            <a:off x="2578100" y="3505200"/>
            <a:ext cx="1263650" cy="1433513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8527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8529" name="Text Box 44"/>
          <p:cNvSpPr txBox="1">
            <a:spLocks noChangeArrowheads="1"/>
          </p:cNvSpPr>
          <p:nvPr/>
        </p:nvSpPr>
        <p:spPr bwMode="auto">
          <a:xfrm>
            <a:off x="3024188" y="3414713"/>
            <a:ext cx="49053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 2" pitchFamily="18" charset="2"/>
              </a:rPr>
              <a:t>3</a:t>
            </a:r>
            <a:endParaRPr kumimoji="0" lang="en-US" altLang="zh-TW" sz="2800" b="1" i="1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448530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8531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8532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48533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7638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策略層次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正已發生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高關聯</a:t>
            </a:r>
          </a:p>
        </p:txBody>
      </p:sp>
      <p:sp>
        <p:nvSpPr>
          <p:cNvPr id="2111537" name="Text Box 49"/>
          <p:cNvSpPr txBox="1">
            <a:spLocks noChangeArrowheads="1"/>
          </p:cNvSpPr>
          <p:nvPr/>
        </p:nvSpPr>
        <p:spPr bwMode="auto">
          <a:xfrm>
            <a:off x="5908675" y="3294735"/>
            <a:ext cx="2954338" cy="12772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行銷技巧知識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滿足市民需求知識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提升知曉度技巧知識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跨領域整合知識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3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49581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9582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9583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49560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1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2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3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4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5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6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7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8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69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0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1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2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3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4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5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6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7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8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79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9580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9542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49543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49549" name="AutoShape 40"/>
          <p:cNvSpPr>
            <a:spLocks noChangeArrowheads="1"/>
          </p:cNvSpPr>
          <p:nvPr/>
        </p:nvSpPr>
        <p:spPr bwMode="auto">
          <a:xfrm>
            <a:off x="2244725" y="3810000"/>
            <a:ext cx="1263650" cy="1433513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9551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9553" name="Text Box 44"/>
          <p:cNvSpPr txBox="1">
            <a:spLocks noChangeArrowheads="1"/>
          </p:cNvSpPr>
          <p:nvPr/>
        </p:nvSpPr>
        <p:spPr bwMode="auto">
          <a:xfrm>
            <a:off x="2674938" y="3687763"/>
            <a:ext cx="49053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 2" pitchFamily="18" charset="2"/>
              </a:rPr>
              <a:t>4</a:t>
            </a:r>
            <a:endParaRPr kumimoji="0" lang="en-US" altLang="zh-TW" sz="2800" b="1" i="1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449554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9555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49556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49557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0495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作業層次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正已發生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高關聯</a:t>
            </a:r>
          </a:p>
        </p:txBody>
      </p:sp>
      <p:sp>
        <p:nvSpPr>
          <p:cNvPr id="2113585" name="Text Box 49"/>
          <p:cNvSpPr txBox="1">
            <a:spLocks noChangeArrowheads="1"/>
          </p:cNvSpPr>
          <p:nvPr/>
        </p:nvSpPr>
        <p:spPr bwMode="auto">
          <a:xfrm>
            <a:off x="5908675" y="3143248"/>
            <a:ext cx="2954338" cy="15799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客服系統知識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資通訊技術知識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派工業務整合知識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客服人力管理知識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人員訓練知識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4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50605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606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607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50584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85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86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87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88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89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0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1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2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3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4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5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6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7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8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599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00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01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02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03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04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50566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50567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50573" name="AutoShape 40"/>
          <p:cNvSpPr>
            <a:spLocks noChangeArrowheads="1"/>
          </p:cNvSpPr>
          <p:nvPr/>
        </p:nvSpPr>
        <p:spPr bwMode="auto">
          <a:xfrm>
            <a:off x="1617663" y="2368550"/>
            <a:ext cx="1227137" cy="1492250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575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577" name="Text Box 44"/>
          <p:cNvSpPr txBox="1">
            <a:spLocks noChangeArrowheads="1"/>
          </p:cNvSpPr>
          <p:nvPr/>
        </p:nvSpPr>
        <p:spPr bwMode="auto">
          <a:xfrm>
            <a:off x="1970088" y="2286000"/>
            <a:ext cx="4905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 2" pitchFamily="18" charset="2"/>
              </a:rPr>
              <a:t>5</a:t>
            </a:r>
            <a:endParaRPr kumimoji="0" lang="en-US" altLang="zh-TW" sz="2800" b="1" i="1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450578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0579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0580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50581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7638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策略層次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未將發生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低關聯</a:t>
            </a:r>
          </a:p>
        </p:txBody>
      </p:sp>
      <p:sp>
        <p:nvSpPr>
          <p:cNvPr id="2115633" name="Text Box 49"/>
          <p:cNvSpPr txBox="1">
            <a:spLocks noChangeArrowheads="1"/>
          </p:cNvSpPr>
          <p:nvPr/>
        </p:nvSpPr>
        <p:spPr bwMode="auto">
          <a:xfrm>
            <a:off x="5867400" y="3643314"/>
            <a:ext cx="2954338" cy="67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行政流程改造知識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概算預算知識</a:t>
            </a:r>
            <a:endParaRPr kumimoji="1"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5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51629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1630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631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51608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09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0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1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2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3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4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5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6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7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8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19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0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1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2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3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4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5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6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7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28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51590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51591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51597" name="AutoShape 40"/>
          <p:cNvSpPr>
            <a:spLocks noChangeArrowheads="1"/>
          </p:cNvSpPr>
          <p:nvPr/>
        </p:nvSpPr>
        <p:spPr bwMode="auto">
          <a:xfrm>
            <a:off x="1266825" y="2681288"/>
            <a:ext cx="1309688" cy="1509712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1599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1601" name="Text Box 44"/>
          <p:cNvSpPr txBox="1">
            <a:spLocks noChangeArrowheads="1"/>
          </p:cNvSpPr>
          <p:nvPr/>
        </p:nvSpPr>
        <p:spPr bwMode="auto">
          <a:xfrm>
            <a:off x="1687513" y="2590800"/>
            <a:ext cx="4921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 2" pitchFamily="18" charset="2"/>
              </a:rPr>
              <a:t>6</a:t>
            </a:r>
            <a:endParaRPr kumimoji="0" lang="en-US" altLang="zh-TW" sz="2800" b="1" i="1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451602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1603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1604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51605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7638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作業層次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未將發生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低關聯</a:t>
            </a:r>
          </a:p>
        </p:txBody>
      </p:sp>
      <p:sp>
        <p:nvSpPr>
          <p:cNvPr id="2117681" name="Text Box 49"/>
          <p:cNvSpPr txBox="1">
            <a:spLocks noChangeArrowheads="1"/>
          </p:cNvSpPr>
          <p:nvPr/>
        </p:nvSpPr>
        <p:spPr bwMode="auto">
          <a:xfrm>
            <a:off x="5867400" y="3789363"/>
            <a:ext cx="2954338" cy="379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</a:t>
            </a:r>
            <a:endParaRPr kumimoji="1"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6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86874" cy="4572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１９９９市民熱線</a:t>
            </a:r>
            <a:r>
              <a:rPr lang="zh-TW" altLang="en-AU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簡介</a:t>
            </a:r>
            <a:endParaRPr lang="en-US" altLang="zh-TW" sz="2600" b="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導入策略之發展架構</a:t>
            </a:r>
          </a:p>
          <a:p>
            <a:pPr>
              <a:defRPr/>
            </a:pPr>
            <a:r>
              <a:rPr lang="en-US" altLang="zh-TW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AU" sz="2600" b="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關鍵成功因素與關鍵知識項目</a:t>
            </a:r>
          </a:p>
          <a:p>
            <a:pPr>
              <a:defRPr/>
            </a:pP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知識盤點列表與</a:t>
            </a:r>
            <a:r>
              <a:rPr lang="zh-TW" altLang="en-AU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屬性分析</a:t>
            </a:r>
          </a:p>
          <a:p>
            <a:pPr>
              <a:defRPr/>
            </a:pPr>
            <a:r>
              <a:rPr lang="zh-TW" altLang="en-AU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知識策略性重要程度分析與</a:t>
            </a:r>
            <a:r>
              <a:rPr lang="en-AU" altLang="zh-TW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AU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策略</a:t>
            </a:r>
          </a:p>
          <a:p>
            <a:pPr>
              <a:defRPr/>
            </a:pP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關鍵知識項目之特性分析</a:t>
            </a:r>
          </a:p>
          <a:p>
            <a:pPr>
              <a:defRPr/>
            </a:pP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關鍵知識缺口分析</a:t>
            </a:r>
          </a:p>
          <a:p>
            <a:pPr>
              <a:defRPr/>
            </a:pPr>
            <a:r>
              <a:rPr lang="en-US" altLang="zh-TW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行動方案</a:t>
            </a:r>
          </a:p>
          <a:p>
            <a:pPr>
              <a:defRPr/>
            </a:pPr>
            <a:r>
              <a:rPr lang="zh-TW" alt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結論與建議</a:t>
            </a:r>
            <a:endParaRPr lang="en-US" altLang="zh-TW" sz="2600" b="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77630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簡報大綱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286248" y="6416675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2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52653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2654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2655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52632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3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4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5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6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7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8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39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0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1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2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3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4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5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6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7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8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49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50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51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652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52614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52615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52621" name="AutoShape 40"/>
          <p:cNvSpPr>
            <a:spLocks noChangeArrowheads="1"/>
          </p:cNvSpPr>
          <p:nvPr/>
        </p:nvSpPr>
        <p:spPr bwMode="auto">
          <a:xfrm>
            <a:off x="1617663" y="3505200"/>
            <a:ext cx="1266825" cy="1433513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2623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2625" name="Text Box 44"/>
          <p:cNvSpPr txBox="1">
            <a:spLocks noChangeArrowheads="1"/>
          </p:cNvSpPr>
          <p:nvPr/>
        </p:nvSpPr>
        <p:spPr bwMode="auto">
          <a:xfrm>
            <a:off x="2039938" y="3429000"/>
            <a:ext cx="4905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" pitchFamily="2" charset="2"/>
              </a:rPr>
              <a:t>7</a:t>
            </a:r>
          </a:p>
        </p:txBody>
      </p:sp>
      <p:sp>
        <p:nvSpPr>
          <p:cNvPr id="452626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2627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2628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52629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647825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策略層次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正已發生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低關聯</a:t>
            </a:r>
          </a:p>
        </p:txBody>
      </p:sp>
      <p:sp>
        <p:nvSpPr>
          <p:cNvPr id="2119729" name="Text Box 49"/>
          <p:cNvSpPr txBox="1">
            <a:spLocks noChangeArrowheads="1"/>
          </p:cNvSpPr>
          <p:nvPr/>
        </p:nvSpPr>
        <p:spPr bwMode="auto">
          <a:xfrm>
            <a:off x="5867400" y="3643314"/>
            <a:ext cx="2954338" cy="67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城市行銷知識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法令知識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7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47775" y="2368550"/>
            <a:ext cx="2593975" cy="2887663"/>
            <a:chOff x="2765" y="1008"/>
            <a:chExt cx="1649" cy="165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65" y="1379"/>
              <a:ext cx="1219" cy="1285"/>
              <a:chOff x="1008" y="1296"/>
              <a:chExt cx="2448" cy="2160"/>
            </a:xfrm>
          </p:grpSpPr>
          <p:sp>
            <p:nvSpPr>
              <p:cNvPr id="453677" name="Rectangle 9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3678" name="Line 10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3679" name="Line 11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53656" name="Line 12"/>
            <p:cNvSpPr>
              <a:spLocks noChangeShapeType="1"/>
            </p:cNvSpPr>
            <p:nvPr/>
          </p:nvSpPr>
          <p:spPr bwMode="auto">
            <a:xfrm flipV="1">
              <a:off x="3984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57" name="Line 13"/>
            <p:cNvSpPr>
              <a:spLocks noChangeShapeType="1"/>
            </p:cNvSpPr>
            <p:nvPr/>
          </p:nvSpPr>
          <p:spPr bwMode="auto">
            <a:xfrm flipV="1">
              <a:off x="3984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58" name="Line 14"/>
            <p:cNvSpPr>
              <a:spLocks noChangeShapeType="1"/>
            </p:cNvSpPr>
            <p:nvPr/>
          </p:nvSpPr>
          <p:spPr bwMode="auto">
            <a:xfrm flipV="1">
              <a:off x="2765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59" name="Line 15"/>
            <p:cNvSpPr>
              <a:spLocks noChangeShapeType="1"/>
            </p:cNvSpPr>
            <p:nvPr/>
          </p:nvSpPr>
          <p:spPr bwMode="auto">
            <a:xfrm>
              <a:off x="4414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0" name="Line 16"/>
            <p:cNvSpPr>
              <a:spLocks noChangeShapeType="1"/>
            </p:cNvSpPr>
            <p:nvPr/>
          </p:nvSpPr>
          <p:spPr bwMode="auto">
            <a:xfrm>
              <a:off x="3195" y="1008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1" name="Line 17"/>
            <p:cNvSpPr>
              <a:spLocks noChangeShapeType="1"/>
            </p:cNvSpPr>
            <p:nvPr/>
          </p:nvSpPr>
          <p:spPr bwMode="auto">
            <a:xfrm flipV="1">
              <a:off x="3386" y="1008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2" name="Line 18"/>
            <p:cNvSpPr>
              <a:spLocks noChangeShapeType="1"/>
            </p:cNvSpPr>
            <p:nvPr/>
          </p:nvSpPr>
          <p:spPr bwMode="auto">
            <a:xfrm flipV="1">
              <a:off x="3984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3" name="Line 19"/>
            <p:cNvSpPr>
              <a:spLocks noChangeShapeType="1"/>
            </p:cNvSpPr>
            <p:nvPr/>
          </p:nvSpPr>
          <p:spPr bwMode="auto">
            <a:xfrm>
              <a:off x="3792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4" name="Line 20"/>
            <p:cNvSpPr>
              <a:spLocks noChangeShapeType="1"/>
            </p:cNvSpPr>
            <p:nvPr/>
          </p:nvSpPr>
          <p:spPr bwMode="auto">
            <a:xfrm>
              <a:off x="3195" y="10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5" name="Line 21"/>
            <p:cNvSpPr>
              <a:spLocks noChangeShapeType="1"/>
            </p:cNvSpPr>
            <p:nvPr/>
          </p:nvSpPr>
          <p:spPr bwMode="auto">
            <a:xfrm flipV="1">
              <a:off x="2789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6" name="Line 22"/>
            <p:cNvSpPr>
              <a:spLocks noChangeShapeType="1"/>
            </p:cNvSpPr>
            <p:nvPr/>
          </p:nvSpPr>
          <p:spPr bwMode="auto">
            <a:xfrm>
              <a:off x="3195" y="2293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7" name="Line 23"/>
            <p:cNvSpPr>
              <a:spLocks noChangeShapeType="1"/>
            </p:cNvSpPr>
            <p:nvPr/>
          </p:nvSpPr>
          <p:spPr bwMode="auto">
            <a:xfrm>
              <a:off x="3004" y="1179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8" name="Line 24"/>
            <p:cNvSpPr>
              <a:spLocks noChangeShapeType="1"/>
            </p:cNvSpPr>
            <p:nvPr/>
          </p:nvSpPr>
          <p:spPr bwMode="auto">
            <a:xfrm>
              <a:off x="4223" y="1179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69" name="Line 25"/>
            <p:cNvSpPr>
              <a:spLocks noChangeShapeType="1"/>
            </p:cNvSpPr>
            <p:nvPr/>
          </p:nvSpPr>
          <p:spPr bwMode="auto">
            <a:xfrm flipV="1">
              <a:off x="3386" y="2293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0" name="Line 26"/>
            <p:cNvSpPr>
              <a:spLocks noChangeShapeType="1"/>
            </p:cNvSpPr>
            <p:nvPr/>
          </p:nvSpPr>
          <p:spPr bwMode="auto">
            <a:xfrm>
              <a:off x="3004" y="2464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1" name="Line 27"/>
            <p:cNvSpPr>
              <a:spLocks noChangeShapeType="1"/>
            </p:cNvSpPr>
            <p:nvPr/>
          </p:nvSpPr>
          <p:spPr bwMode="auto">
            <a:xfrm>
              <a:off x="3004" y="1208"/>
              <a:ext cx="0" cy="12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2" name="Line 28"/>
            <p:cNvSpPr>
              <a:spLocks noChangeShapeType="1"/>
            </p:cNvSpPr>
            <p:nvPr/>
          </p:nvSpPr>
          <p:spPr bwMode="auto">
            <a:xfrm flipV="1">
              <a:off x="2765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3" name="Line 29"/>
            <p:cNvSpPr>
              <a:spLocks noChangeShapeType="1"/>
            </p:cNvSpPr>
            <p:nvPr/>
          </p:nvSpPr>
          <p:spPr bwMode="auto">
            <a:xfrm>
              <a:off x="3195" y="1665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4" name="Line 30"/>
            <p:cNvSpPr>
              <a:spLocks noChangeShapeType="1"/>
            </p:cNvSpPr>
            <p:nvPr/>
          </p:nvSpPr>
          <p:spPr bwMode="auto">
            <a:xfrm flipV="1">
              <a:off x="3386" y="1665"/>
              <a:ext cx="430" cy="37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5" name="Line 31"/>
            <p:cNvSpPr>
              <a:spLocks noChangeShapeType="1"/>
            </p:cNvSpPr>
            <p:nvPr/>
          </p:nvSpPr>
          <p:spPr bwMode="auto">
            <a:xfrm>
              <a:off x="3004" y="1836"/>
              <a:ext cx="121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3676" name="Line 32"/>
            <p:cNvSpPr>
              <a:spLocks noChangeShapeType="1"/>
            </p:cNvSpPr>
            <p:nvPr/>
          </p:nvSpPr>
          <p:spPr bwMode="auto">
            <a:xfrm>
              <a:off x="3600" y="1200"/>
              <a:ext cx="1" cy="12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53638" name="Text Box 33"/>
          <p:cNvSpPr txBox="1">
            <a:spLocks noChangeArrowheads="1"/>
          </p:cNvSpPr>
          <p:nvPr/>
        </p:nvSpPr>
        <p:spPr bwMode="auto">
          <a:xfrm>
            <a:off x="571440" y="3757187"/>
            <a:ext cx="400110" cy="810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</a:rPr>
              <a:t>處理問題</a:t>
            </a:r>
          </a:p>
        </p:txBody>
      </p:sp>
      <p:sp>
        <p:nvSpPr>
          <p:cNvPr id="453639" name="Text Box 34"/>
          <p:cNvSpPr txBox="1">
            <a:spLocks noChangeArrowheads="1"/>
          </p:cNvSpPr>
          <p:nvPr/>
        </p:nvSpPr>
        <p:spPr bwMode="auto">
          <a:xfrm>
            <a:off x="847665" y="2979738"/>
            <a:ext cx="4001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未將發生                 正已發生</a:t>
            </a:r>
          </a:p>
        </p:txBody>
      </p:sp>
      <p:sp>
        <p:nvSpPr>
          <p:cNvPr id="453645" name="AutoShape 40"/>
          <p:cNvSpPr>
            <a:spLocks noChangeArrowheads="1"/>
          </p:cNvSpPr>
          <p:nvPr/>
        </p:nvSpPr>
        <p:spPr bwMode="auto">
          <a:xfrm>
            <a:off x="1266825" y="3810000"/>
            <a:ext cx="1309688" cy="1447800"/>
          </a:xfrm>
          <a:prstGeom prst="cube">
            <a:avLst>
              <a:gd name="adj" fmla="val 23449"/>
            </a:avLst>
          </a:prstGeom>
          <a:solidFill>
            <a:schemeClr val="accent6">
              <a:lumMod val="20000"/>
              <a:lumOff val="80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3647" name="Line 42"/>
          <p:cNvSpPr>
            <a:spLocks noChangeShapeType="1"/>
          </p:cNvSpPr>
          <p:nvPr/>
        </p:nvSpPr>
        <p:spPr bwMode="auto">
          <a:xfrm>
            <a:off x="1063625" y="3948113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3649" name="Text Box 44"/>
          <p:cNvSpPr txBox="1">
            <a:spLocks noChangeArrowheads="1"/>
          </p:cNvSpPr>
          <p:nvPr/>
        </p:nvSpPr>
        <p:spPr bwMode="auto">
          <a:xfrm>
            <a:off x="1760538" y="3733800"/>
            <a:ext cx="4905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 i="1">
                <a:solidFill>
                  <a:schemeClr val="accent1"/>
                </a:solidFill>
                <a:sym typeface="Wingdings" pitchFamily="2" charset="2"/>
              </a:rPr>
              <a:t>8</a:t>
            </a:r>
          </a:p>
        </p:txBody>
      </p:sp>
      <p:sp>
        <p:nvSpPr>
          <p:cNvPr id="453650" name="Text Box 45"/>
          <p:cNvSpPr txBox="1">
            <a:spLocks noChangeArrowheads="1"/>
          </p:cNvSpPr>
          <p:nvPr/>
        </p:nvSpPr>
        <p:spPr bwMode="auto">
          <a:xfrm>
            <a:off x="1406525" y="1600200"/>
            <a:ext cx="2603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知識策略性重要程度(</a:t>
            </a:r>
            <a:r>
              <a:rPr kumimoji="0" lang="en-AU" altLang="zh-TW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Dimension)</a:t>
            </a:r>
            <a:endParaRPr kumimoji="0" lang="en-US" altLang="zh-TW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3651" name="Text Box 46"/>
          <p:cNvSpPr txBox="1">
            <a:spLocks noChangeArrowheads="1"/>
          </p:cNvSpPr>
          <p:nvPr/>
        </p:nvSpPr>
        <p:spPr bwMode="auto">
          <a:xfrm>
            <a:off x="6542088" y="1600200"/>
            <a:ext cx="2601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zh-TW" altLang="en-AU" i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知識項目</a:t>
            </a:r>
            <a:endParaRPr kumimoji="0" lang="zh-TW" altLang="en-US" i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3652" name="AutoShape 47"/>
          <p:cNvSpPr>
            <a:spLocks noChangeArrowheads="1"/>
          </p:cNvSpPr>
          <p:nvPr/>
        </p:nvSpPr>
        <p:spPr bwMode="auto">
          <a:xfrm>
            <a:off x="4291013" y="3657600"/>
            <a:ext cx="1336675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453653" name="Text Box 48"/>
          <p:cNvSpPr txBox="1">
            <a:spLocks noChangeArrowheads="1"/>
          </p:cNvSpPr>
          <p:nvPr/>
        </p:nvSpPr>
        <p:spPr bwMode="auto">
          <a:xfrm>
            <a:off x="4219575" y="2714625"/>
            <a:ext cx="157638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en-US" altLang="zh-TW" sz="1400" dirty="0">
                <a:solidFill>
                  <a:srgbClr val="FFFF00"/>
                </a:solidFill>
              </a:rPr>
              <a:t> 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作業層次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正已發生</a:t>
            </a:r>
          </a:p>
          <a:p>
            <a:pPr eaLnBrk="0" hangingPunct="0">
              <a:spcBef>
                <a:spcPct val="50000"/>
              </a:spcBef>
              <a:buClr>
                <a:srgbClr val="FB1807"/>
              </a:buClr>
              <a:buFont typeface="Wingdings" pitchFamily="2" charset="2"/>
              <a:buChar char="ü"/>
            </a:pP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 與</a:t>
            </a: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kumimoji="0" lang="zh-TW" altLang="en-US" sz="1400" dirty="0">
                <a:solidFill>
                  <a:schemeClr val="accent5">
                    <a:lumMod val="50000"/>
                  </a:schemeClr>
                </a:solidFill>
              </a:rPr>
              <a:t>低關聯</a:t>
            </a:r>
          </a:p>
        </p:txBody>
      </p:sp>
      <p:sp>
        <p:nvSpPr>
          <p:cNvPr id="2121777" name="Text Box 49"/>
          <p:cNvSpPr txBox="1">
            <a:spLocks noChangeArrowheads="1"/>
          </p:cNvSpPr>
          <p:nvPr/>
        </p:nvSpPr>
        <p:spPr bwMode="auto">
          <a:xfrm>
            <a:off x="5795963" y="3763968"/>
            <a:ext cx="2954337" cy="379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</a:t>
            </a:r>
            <a:endParaRPr kumimoji="1"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42844" y="368300"/>
            <a:ext cx="88583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90000"/>
              </a:lnSpc>
            </a:pPr>
            <a:r>
              <a:rPr lang="zh-TW" altLang="en-AU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知識策略性重要</a:t>
            </a:r>
            <a:r>
              <a:rPr lang="zh-TW" altLang="en-AU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程度</a:t>
            </a:r>
            <a:r>
              <a:rPr lang="en-AU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–Dimension 8</a:t>
            </a:r>
            <a:endParaRPr lang="en-US" altLang="zh-TW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965795" y="5343543"/>
            <a:ext cx="247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低關連                         高關連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55484" y="445135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新細明體" pitchFamily="18" charset="-120"/>
              </a:rPr>
              <a:t>策略層次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246911" y="5121487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新細明體" pitchFamily="18" charset="-120"/>
              </a:rPr>
              <a:t>操作層次</a:t>
            </a:r>
            <a:endParaRPr lang="zh-TW" altLang="en-US" sz="14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90964" y="4889500"/>
            <a:ext cx="89535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知識層次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722438" y="5695968"/>
            <a:ext cx="10160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與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CSF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新細明體" pitchFamily="18" charset="-120"/>
              </a:rPr>
              <a:t>關係</a:t>
            </a: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87550" y="5524518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V="1">
            <a:off x="3556002" y="4738688"/>
            <a:ext cx="446087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策略矩陣</a:t>
            </a:r>
          </a:p>
        </p:txBody>
      </p:sp>
      <p:sp>
        <p:nvSpPr>
          <p:cNvPr id="454660" name="Line 3"/>
          <p:cNvSpPr>
            <a:spLocks noChangeShapeType="1"/>
          </p:cNvSpPr>
          <p:nvPr/>
        </p:nvSpPr>
        <p:spPr bwMode="auto">
          <a:xfrm>
            <a:off x="395288" y="5786454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4661" name="Line 4"/>
          <p:cNvSpPr>
            <a:spLocks noChangeShapeType="1"/>
          </p:cNvSpPr>
          <p:nvPr/>
        </p:nvSpPr>
        <p:spPr bwMode="auto">
          <a:xfrm flipH="1" flipV="1">
            <a:off x="428596" y="1571611"/>
            <a:ext cx="0" cy="42148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4662" name="Text Box 5"/>
          <p:cNvSpPr txBox="1">
            <a:spLocks noChangeArrowheads="1"/>
          </p:cNvSpPr>
          <p:nvPr/>
        </p:nvSpPr>
        <p:spPr bwMode="auto">
          <a:xfrm>
            <a:off x="3571868" y="5715016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Garamond" pitchFamily="18" charset="0"/>
              </a:rPr>
              <a:t>Current Impact</a:t>
            </a:r>
          </a:p>
        </p:txBody>
      </p:sp>
      <p:sp>
        <p:nvSpPr>
          <p:cNvPr id="454663" name="Text Box 6"/>
          <p:cNvSpPr txBox="1">
            <a:spLocks noChangeArrowheads="1"/>
          </p:cNvSpPr>
          <p:nvPr/>
        </p:nvSpPr>
        <p:spPr bwMode="auto">
          <a:xfrm rot="10800000">
            <a:off x="-80963" y="2449532"/>
            <a:ext cx="549276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 sz="2400" b="1" dirty="0">
                <a:latin typeface="Garamond" pitchFamily="18" charset="0"/>
              </a:rPr>
              <a:t>Future Impact</a:t>
            </a:r>
          </a:p>
        </p:txBody>
      </p:sp>
      <p:sp>
        <p:nvSpPr>
          <p:cNvPr id="454664" name="Line 7"/>
          <p:cNvSpPr>
            <a:spLocks noChangeShapeType="1"/>
          </p:cNvSpPr>
          <p:nvPr/>
        </p:nvSpPr>
        <p:spPr bwMode="auto">
          <a:xfrm>
            <a:off x="395288" y="3643314"/>
            <a:ext cx="8424862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4665" name="Line 8"/>
          <p:cNvSpPr>
            <a:spLocks noChangeShapeType="1"/>
          </p:cNvSpPr>
          <p:nvPr/>
        </p:nvSpPr>
        <p:spPr bwMode="auto">
          <a:xfrm>
            <a:off x="4572000" y="1928803"/>
            <a:ext cx="0" cy="385765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4666" name="Rectangle 9"/>
          <p:cNvSpPr>
            <a:spLocks noChangeArrowheads="1"/>
          </p:cNvSpPr>
          <p:nvPr/>
        </p:nvSpPr>
        <p:spPr bwMode="auto">
          <a:xfrm>
            <a:off x="1331913" y="1771642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GB" b="1" dirty="0">
                <a:latin typeface="Garamond" pitchFamily="18" charset="0"/>
              </a:rPr>
              <a:t>具發展潛力（</a:t>
            </a:r>
            <a:r>
              <a:rPr kumimoji="0" lang="en-GB" altLang="zh-TW" b="1" dirty="0">
                <a:latin typeface="Garamond" pitchFamily="18" charset="0"/>
              </a:rPr>
              <a:t>Promising</a:t>
            </a:r>
            <a:r>
              <a:rPr kumimoji="0" lang="zh-TW" altLang="en-GB" b="1" dirty="0">
                <a:latin typeface="Garamond" pitchFamily="18" charset="0"/>
              </a:rPr>
              <a:t>）</a:t>
            </a:r>
          </a:p>
        </p:txBody>
      </p:sp>
      <p:sp>
        <p:nvSpPr>
          <p:cNvPr id="454667" name="Rectangle 10"/>
          <p:cNvSpPr>
            <a:spLocks noChangeArrowheads="1"/>
          </p:cNvSpPr>
          <p:nvPr/>
        </p:nvSpPr>
        <p:spPr bwMode="auto">
          <a:xfrm>
            <a:off x="6519863" y="1773784"/>
            <a:ext cx="1289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GB" b="1" dirty="0">
                <a:latin typeface="Garamond" pitchFamily="18" charset="0"/>
              </a:rPr>
              <a:t>關鍵  </a:t>
            </a:r>
            <a:r>
              <a:rPr kumimoji="0" lang="en-GB" altLang="zh-TW" b="1" dirty="0">
                <a:latin typeface="Garamond" pitchFamily="18" charset="0"/>
              </a:rPr>
              <a:t>(Key</a:t>
            </a:r>
            <a:r>
              <a:rPr kumimoji="0" lang="en-GB" altLang="zh-TW" b="1" dirty="0" smtClean="0">
                <a:latin typeface="Garamond" pitchFamily="18" charset="0"/>
              </a:rPr>
              <a:t>)</a:t>
            </a:r>
            <a:endParaRPr kumimoji="0" lang="en-US" altLang="zh-TW" b="1" dirty="0">
              <a:latin typeface="Garamond" pitchFamily="18" charset="0"/>
            </a:endParaRPr>
          </a:p>
        </p:txBody>
      </p:sp>
      <p:sp>
        <p:nvSpPr>
          <p:cNvPr id="454671" name="Text Box 14"/>
          <p:cNvSpPr txBox="1">
            <a:spLocks noChangeArrowheads="1"/>
          </p:cNvSpPr>
          <p:nvPr/>
        </p:nvSpPr>
        <p:spPr bwMode="auto">
          <a:xfrm>
            <a:off x="5786446" y="5786454"/>
            <a:ext cx="303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Garamond" pitchFamily="18" charset="0"/>
              </a:rPr>
              <a:t>(</a:t>
            </a:r>
            <a:r>
              <a:rPr lang="zh-TW" altLang="en-US" sz="1200" dirty="0">
                <a:latin typeface="Garamond" pitchFamily="18" charset="0"/>
              </a:rPr>
              <a:t>架構來自</a:t>
            </a:r>
            <a:r>
              <a:rPr lang="en-US" altLang="zh-TW" sz="1200" dirty="0">
                <a:latin typeface="Garamond" pitchFamily="18" charset="0"/>
              </a:rPr>
              <a:t>Knowledge Management Case Book)</a:t>
            </a:r>
          </a:p>
        </p:txBody>
      </p:sp>
      <p:sp>
        <p:nvSpPr>
          <p:cNvPr id="2123791" name="Text Box 15"/>
          <p:cNvSpPr txBox="1">
            <a:spLocks noChangeArrowheads="1"/>
          </p:cNvSpPr>
          <p:nvPr/>
        </p:nvSpPr>
        <p:spPr bwMode="auto">
          <a:xfrm>
            <a:off x="482600" y="2786739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KD 1</a:t>
            </a:r>
          </a:p>
        </p:txBody>
      </p:sp>
      <p:sp>
        <p:nvSpPr>
          <p:cNvPr id="2123793" name="Text Box 17"/>
          <p:cNvSpPr txBox="1">
            <a:spLocks noChangeArrowheads="1"/>
          </p:cNvSpPr>
          <p:nvPr/>
        </p:nvSpPr>
        <p:spPr bwMode="auto">
          <a:xfrm>
            <a:off x="4875213" y="270827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KD 3</a:t>
            </a:r>
          </a:p>
        </p:txBody>
      </p:sp>
      <p:sp>
        <p:nvSpPr>
          <p:cNvPr id="454680" name="Rectangle 19"/>
          <p:cNvSpPr>
            <a:spLocks noChangeArrowheads="1"/>
          </p:cNvSpPr>
          <p:nvPr/>
        </p:nvSpPr>
        <p:spPr bwMode="auto">
          <a:xfrm>
            <a:off x="6357938" y="3643314"/>
            <a:ext cx="145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GB" b="1">
                <a:latin typeface="Garamond" pitchFamily="18" charset="0"/>
              </a:rPr>
              <a:t>基本  </a:t>
            </a:r>
            <a:r>
              <a:rPr kumimoji="0" lang="en-GB" altLang="zh-TW" b="1">
                <a:latin typeface="Garamond" pitchFamily="18" charset="0"/>
              </a:rPr>
              <a:t>(Basic)</a:t>
            </a:r>
          </a:p>
          <a:p>
            <a:endParaRPr kumimoji="0" lang="en-US" altLang="zh-TW" b="1">
              <a:latin typeface="Garamond" pitchFamily="18" charset="0"/>
            </a:endParaRPr>
          </a:p>
        </p:txBody>
      </p:sp>
      <p:sp>
        <p:nvSpPr>
          <p:cNvPr id="2123797" name="Text Box 21"/>
          <p:cNvSpPr txBox="1">
            <a:spLocks noChangeArrowheads="1"/>
          </p:cNvSpPr>
          <p:nvPr/>
        </p:nvSpPr>
        <p:spPr bwMode="auto">
          <a:xfrm>
            <a:off x="4787900" y="4643439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KD 4</a:t>
            </a:r>
          </a:p>
        </p:txBody>
      </p:sp>
      <p:sp>
        <p:nvSpPr>
          <p:cNvPr id="454677" name="Rectangle 23"/>
          <p:cNvSpPr>
            <a:spLocks noChangeArrowheads="1"/>
          </p:cNvSpPr>
          <p:nvPr/>
        </p:nvSpPr>
        <p:spPr bwMode="auto">
          <a:xfrm>
            <a:off x="1617663" y="3722689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GB" b="1" dirty="0">
                <a:latin typeface="Garamond" pitchFamily="18" charset="0"/>
              </a:rPr>
              <a:t>不相關 </a:t>
            </a:r>
            <a:r>
              <a:rPr kumimoji="0" lang="en-GB" altLang="zh-TW" b="1" dirty="0">
                <a:latin typeface="Garamond" pitchFamily="18" charset="0"/>
              </a:rPr>
              <a:t>(Not relevant)</a:t>
            </a:r>
            <a:endParaRPr kumimoji="0" lang="en-US" altLang="zh-TW" b="1" dirty="0">
              <a:latin typeface="Garamond" pitchFamily="18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1285852" y="2223165"/>
            <a:ext cx="2954338" cy="12772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策略規劃知識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組織改造知識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加值運用技術知識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作業品質查核驗證知識</a:t>
            </a:r>
            <a:endParaRPr kumimoji="0" lang="zh-TW" alt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5715008" y="2214554"/>
            <a:ext cx="2954338" cy="12772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跨領域整合知識</a:t>
            </a: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滿足</a:t>
            </a: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市民需求</a:t>
            </a: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行銷</a:t>
            </a: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技巧知識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提升</a:t>
            </a: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知曉度技巧</a:t>
            </a: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5572132" y="3990985"/>
            <a:ext cx="2954338" cy="15799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客服系統知識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資通訊技術知識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派工業務整合知識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客服人力管理知識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人員訓練知識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1357290" y="4176262"/>
            <a:ext cx="2954338" cy="67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行政流程改造知識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概算預算知識</a:t>
            </a:r>
            <a:endParaRPr kumimoji="1"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00034" y="4319138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KD </a:t>
            </a:r>
            <a:r>
              <a:rPr lang="en-US" altLang="zh-TW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  <a:endParaRPr lang="en-US" altLang="zh-TW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357290" y="4962080"/>
            <a:ext cx="2954338" cy="67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城市行銷知識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法令知識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00034" y="5033518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KD </a:t>
            </a:r>
            <a:r>
              <a:rPr lang="en-US" altLang="zh-TW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</a:t>
            </a:r>
            <a:endParaRPr lang="en-US" altLang="zh-TW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發展策略</a:t>
            </a:r>
          </a:p>
        </p:txBody>
      </p:sp>
      <p:sp>
        <p:nvSpPr>
          <p:cNvPr id="2124813" name="Rectangle 13"/>
          <p:cNvSpPr>
            <a:spLocks noChangeArrowheads="1"/>
          </p:cNvSpPr>
          <p:nvPr/>
        </p:nvSpPr>
        <p:spPr bwMode="auto">
          <a:xfrm>
            <a:off x="5007613" y="2887663"/>
            <a:ext cx="249427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GB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外部學習, 技術引進</a:t>
            </a:r>
          </a:p>
        </p:txBody>
      </p:sp>
      <p:sp>
        <p:nvSpPr>
          <p:cNvPr id="455702" name="Text Box 21"/>
          <p:cNvSpPr txBox="1">
            <a:spLocks noChangeArrowheads="1"/>
          </p:cNvSpPr>
          <p:nvPr/>
        </p:nvSpPr>
        <p:spPr bwMode="auto">
          <a:xfrm>
            <a:off x="2916238" y="2816225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23</a:t>
            </a:fld>
            <a:endParaRPr kumimoji="0" lang="en-US" dirty="0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85720" y="1785926"/>
          <a:ext cx="8643998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080"/>
                <a:gridCol w="1584176"/>
                <a:gridCol w="4573742"/>
              </a:tblGrid>
              <a:tr h="8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AU" sz="2000" dirty="0" smtClean="0">
                          <a:latin typeface="標楷體" pitchFamily="65" charset="-120"/>
                          <a:ea typeface="標楷體" pitchFamily="65" charset="-120"/>
                        </a:rPr>
                        <a:t>知識策略性重要程度</a:t>
                      </a:r>
                      <a:endParaRPr kumimoji="0" lang="en-GB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762000" eaLnBrk="0" hangingPunct="0"/>
                      <a:r>
                        <a:rPr kumimoji="0" lang="en-GB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Knowledge</a:t>
                      </a:r>
                    </a:p>
                    <a:p>
                      <a:pPr algn="ctr" defTabSz="762000" eaLnBrk="0" hangingPunct="0"/>
                      <a:r>
                        <a:rPr kumimoji="0" lang="en-AU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Dimension</a:t>
                      </a:r>
                      <a:endParaRPr kumimoji="0" lang="en-GB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kumimoji="0" lang="en-GB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pPr algn="ctr" defTabSz="762000" eaLnBrk="0" hangingPunct="0"/>
                      <a:r>
                        <a:rPr kumimoji="0" lang="zh-TW" altLang="en-GB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具發展潛力</a:t>
                      </a:r>
                    </a:p>
                    <a:p>
                      <a:pPr algn="ctr" defTabSz="762000" eaLnBrk="0" hangingPunct="0"/>
                      <a:r>
                        <a:rPr kumimoji="0" lang="zh-TW" altLang="en-GB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（</a:t>
                      </a:r>
                      <a:r>
                        <a:rPr kumimoji="0" lang="en-GB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Promising</a:t>
                      </a:r>
                      <a:r>
                        <a:rPr kumimoji="0" lang="zh-TW" altLang="en-GB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標竿</a:t>
                      </a:r>
                      <a:r>
                        <a:rPr kumimoji="0" lang="zh-TW" altLang="en-GB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學習, 技術引進</a:t>
                      </a:r>
                      <a:endParaRPr lang="zh-TW" altLang="en-US" sz="2000" dirty="0"/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pPr algn="ctr" defTabSz="762000" eaLnBrk="0" hangingPunct="0"/>
                      <a:r>
                        <a:rPr kumimoji="0" lang="zh-TW" altLang="en-GB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關鍵</a:t>
                      </a:r>
                    </a:p>
                    <a:p>
                      <a:pPr algn="ctr" defTabSz="762000" eaLnBrk="0" hangingPunct="0"/>
                      <a:r>
                        <a:rPr kumimoji="0" lang="en-GB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(Key)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滿意度調查</a:t>
                      </a:r>
                      <a:r>
                        <a:rPr kumimoji="0" lang="zh-TW" altLang="en-GB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, </a:t>
                      </a:r>
                      <a:r>
                        <a:rPr kumimoji="0" lang="zh-TW" altLang="en-US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社群分享</a:t>
                      </a:r>
                      <a:r>
                        <a:rPr kumimoji="0" lang="zh-TW" altLang="en-GB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, 最佳典範轉移 </a:t>
                      </a: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pPr algn="ctr" defTabSz="762000" eaLnBrk="0" hangingPunct="0"/>
                      <a:r>
                        <a:rPr kumimoji="0" lang="zh-TW" altLang="en-GB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基本</a:t>
                      </a:r>
                    </a:p>
                    <a:p>
                      <a:pPr algn="ctr" defTabSz="762000" eaLnBrk="0" hangingPunct="0"/>
                      <a:r>
                        <a:rPr kumimoji="0" lang="en-GB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(Basic)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持續在職訓練</a:t>
                      </a:r>
                      <a:endParaRPr kumimoji="0" lang="zh-TW" altLang="en-GB" sz="2000" b="1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pPr algn="ctr" defTabSz="762000" eaLnBrk="0" hangingPunct="0"/>
                      <a:r>
                        <a:rPr kumimoji="0" lang="zh-TW" altLang="en-GB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不相關</a:t>
                      </a:r>
                    </a:p>
                    <a:p>
                      <a:pPr algn="ctr" defTabSz="762000" eaLnBrk="0" hangingPunct="0"/>
                      <a:r>
                        <a:rPr kumimoji="0" lang="en-GB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(Not relevant)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政府統一新進及在職人員基本訓練</a:t>
                      </a:r>
                      <a:endParaRPr kumimoji="0" lang="zh-TW" altLang="en-GB" sz="2000" b="1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9383"/>
            <a:ext cx="8229600" cy="8636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關鍵知識項目之特性分析</a:t>
            </a:r>
          </a:p>
        </p:txBody>
      </p:sp>
      <p:sp>
        <p:nvSpPr>
          <p:cNvPr id="456712" name="Text Box 7"/>
          <p:cNvSpPr txBox="1">
            <a:spLocks noChangeArrowheads="1"/>
          </p:cNvSpPr>
          <p:nvPr/>
        </p:nvSpPr>
        <p:spPr bwMode="auto">
          <a:xfrm>
            <a:off x="3608415" y="1292083"/>
            <a:ext cx="1439862" cy="4224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數位化程度</a:t>
            </a:r>
          </a:p>
        </p:txBody>
      </p:sp>
      <p:sp>
        <p:nvSpPr>
          <p:cNvPr id="456713" name="Text Box 8"/>
          <p:cNvSpPr txBox="1">
            <a:spLocks noChangeArrowheads="1"/>
          </p:cNvSpPr>
          <p:nvPr/>
        </p:nvSpPr>
        <p:spPr bwMode="auto">
          <a:xfrm>
            <a:off x="5335615" y="1292083"/>
            <a:ext cx="1366837" cy="4224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學習程度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6714" name="Text Box 9"/>
          <p:cNvSpPr txBox="1">
            <a:spLocks noChangeArrowheads="1"/>
          </p:cNvSpPr>
          <p:nvPr/>
        </p:nvSpPr>
        <p:spPr bwMode="auto">
          <a:xfrm>
            <a:off x="6991377" y="1292083"/>
            <a:ext cx="1438275" cy="4224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專業化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程度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6715" name="Rectangle 10"/>
          <p:cNvSpPr>
            <a:spLocks noChangeArrowheads="1"/>
          </p:cNvSpPr>
          <p:nvPr/>
        </p:nvSpPr>
        <p:spPr bwMode="auto">
          <a:xfrm>
            <a:off x="0" y="200024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關</a:t>
            </a:r>
          </a:p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鍵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6716" name="Rectangle 11"/>
          <p:cNvSpPr>
            <a:spLocks noChangeArrowheads="1"/>
          </p:cNvSpPr>
          <p:nvPr/>
        </p:nvSpPr>
        <p:spPr bwMode="auto">
          <a:xfrm>
            <a:off x="0" y="3000372"/>
            <a:ext cx="412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具</a:t>
            </a:r>
          </a:p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發</a:t>
            </a:r>
          </a:p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展</a:t>
            </a:r>
          </a:p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潛</a:t>
            </a:r>
          </a:p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力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6717" name="Rectangle 12"/>
          <p:cNvSpPr>
            <a:spLocks noChangeArrowheads="1"/>
          </p:cNvSpPr>
          <p:nvPr/>
        </p:nvSpPr>
        <p:spPr bwMode="auto">
          <a:xfrm>
            <a:off x="0" y="5000636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基</a:t>
            </a:r>
          </a:p>
          <a:p>
            <a:r>
              <a:rPr kumimoji="0" lang="zh-TW" altLang="en-GB" b="1" dirty="0">
                <a:latin typeface="標楷體" pitchFamily="65" charset="-120"/>
                <a:ea typeface="標楷體" pitchFamily="65" charset="-120"/>
              </a:rPr>
              <a:t>本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125837" name="Group 13"/>
          <p:cNvGraphicFramePr>
            <a:graphicFrameLocks noGrp="1"/>
          </p:cNvGraphicFramePr>
          <p:nvPr>
            <p:ph idx="1"/>
          </p:nvPr>
        </p:nvGraphicFramePr>
        <p:xfrm>
          <a:off x="3571868" y="1772281"/>
          <a:ext cx="4978400" cy="1156653"/>
        </p:xfrm>
        <a:graphic>
          <a:graphicData uri="http://schemas.openxmlformats.org/drawingml/2006/table">
            <a:tbl>
              <a:tblPr/>
              <a:tblGrid>
                <a:gridCol w="830262"/>
                <a:gridCol w="828675"/>
                <a:gridCol w="830263"/>
                <a:gridCol w="830262"/>
                <a:gridCol w="828675"/>
                <a:gridCol w="830263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5895" name="Group 71"/>
          <p:cNvGraphicFramePr>
            <a:graphicFrameLocks noGrp="1"/>
          </p:cNvGraphicFramePr>
          <p:nvPr/>
        </p:nvGraphicFramePr>
        <p:xfrm>
          <a:off x="3571868" y="4632342"/>
          <a:ext cx="4968875" cy="1439864"/>
        </p:xfrm>
        <a:graphic>
          <a:graphicData uri="http://schemas.openxmlformats.org/drawingml/2006/table">
            <a:tbl>
              <a:tblPr/>
              <a:tblGrid>
                <a:gridCol w="828675"/>
                <a:gridCol w="827087"/>
                <a:gridCol w="828675"/>
                <a:gridCol w="828675"/>
                <a:gridCol w="827088"/>
                <a:gridCol w="8286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5946" name="Group 122"/>
          <p:cNvGraphicFramePr>
            <a:graphicFrameLocks noGrp="1"/>
          </p:cNvGraphicFramePr>
          <p:nvPr/>
        </p:nvGraphicFramePr>
        <p:xfrm>
          <a:off x="3571868" y="3247396"/>
          <a:ext cx="4968875" cy="1110298"/>
        </p:xfrm>
        <a:graphic>
          <a:graphicData uri="http://schemas.openxmlformats.org/drawingml/2006/table">
            <a:tbl>
              <a:tblPr/>
              <a:tblGrid>
                <a:gridCol w="828675"/>
                <a:gridCol w="827087"/>
                <a:gridCol w="828675"/>
                <a:gridCol w="828675"/>
                <a:gridCol w="827088"/>
                <a:gridCol w="8286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00034" y="3143248"/>
            <a:ext cx="2954338" cy="12772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策略規劃知識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組織改造知識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加值運用技術知識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作業品質查核驗證知識</a:t>
            </a:r>
            <a:endParaRPr kumimoji="0" lang="zh-TW" alt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500034" y="1714488"/>
            <a:ext cx="2954338" cy="12772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行銷技巧知識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滿足市民需求知識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提升知曉度技巧知識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跨領域整合知識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500034" y="4572008"/>
            <a:ext cx="2954338" cy="15799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客服系統知識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kumimoji="1"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資通訊技術知識</a:t>
            </a:r>
            <a:endParaRPr kumimoji="1"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派工業務整合知識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客服人力管理知識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Aft>
                <a:spcPts val="200"/>
              </a:spcAft>
              <a:buClr>
                <a:srgbClr val="FB1807"/>
              </a:buClr>
              <a:buSzPct val="120000"/>
              <a:buFont typeface="Wingdings" pitchFamily="2" charset="2"/>
              <a:buChar char="§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人員訓練知識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245538-474E-4333-9077-253DE2EDACB4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61925"/>
            <a:ext cx="93964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關鍵知識缺口分析</a:t>
            </a:r>
            <a:r>
              <a:rPr lang="en-US" altLang="zh-TW" sz="3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跨領域整合知識</a:t>
            </a:r>
          </a:p>
        </p:txBody>
      </p:sp>
      <p:sp>
        <p:nvSpPr>
          <p:cNvPr id="43" name="投影片編號版面配置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25</a:t>
            </a:fld>
            <a:endParaRPr kumimoji="0" lang="en-US" dirty="0"/>
          </a:p>
        </p:txBody>
      </p:sp>
      <p:sp>
        <p:nvSpPr>
          <p:cNvPr id="86" name="Line 3"/>
          <p:cNvSpPr>
            <a:spLocks noChangeShapeType="1"/>
          </p:cNvSpPr>
          <p:nvPr/>
        </p:nvSpPr>
        <p:spPr bwMode="auto">
          <a:xfrm>
            <a:off x="1806007" y="5742957"/>
            <a:ext cx="47977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7" name="Line 4"/>
          <p:cNvSpPr>
            <a:spLocks noChangeShapeType="1"/>
          </p:cNvSpPr>
          <p:nvPr/>
        </p:nvSpPr>
        <p:spPr bwMode="auto">
          <a:xfrm flipV="1">
            <a:off x="1806007" y="1631629"/>
            <a:ext cx="0" cy="4111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4051675" y="5933899"/>
            <a:ext cx="848601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程度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1285852" y="2837715"/>
            <a:ext cx="353583" cy="9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數位化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程度</a:t>
            </a:r>
          </a:p>
        </p:txBody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1806007" y="1631629"/>
            <a:ext cx="4797731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6603738" y="1631629"/>
            <a:ext cx="0" cy="411132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5643219" y="1631629"/>
            <a:ext cx="0" cy="411132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" name="Line 10"/>
          <p:cNvSpPr>
            <a:spLocks noChangeShapeType="1"/>
          </p:cNvSpPr>
          <p:nvPr/>
        </p:nvSpPr>
        <p:spPr bwMode="auto">
          <a:xfrm>
            <a:off x="3724613" y="1631629"/>
            <a:ext cx="0" cy="411132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4" name="Line 11"/>
          <p:cNvSpPr>
            <a:spLocks noChangeShapeType="1"/>
          </p:cNvSpPr>
          <p:nvPr/>
        </p:nvSpPr>
        <p:spPr bwMode="auto">
          <a:xfrm>
            <a:off x="4683915" y="1631629"/>
            <a:ext cx="0" cy="411132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" name="Line 12"/>
          <p:cNvSpPr>
            <a:spLocks noChangeShapeType="1"/>
          </p:cNvSpPr>
          <p:nvPr/>
        </p:nvSpPr>
        <p:spPr bwMode="auto">
          <a:xfrm>
            <a:off x="2765310" y="1631629"/>
            <a:ext cx="0" cy="411132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6" name="Line 13"/>
          <p:cNvSpPr>
            <a:spLocks noChangeShapeType="1"/>
          </p:cNvSpPr>
          <p:nvPr/>
        </p:nvSpPr>
        <p:spPr bwMode="auto">
          <a:xfrm>
            <a:off x="1806007" y="2453411"/>
            <a:ext cx="4797731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7" name="Line 14"/>
          <p:cNvSpPr>
            <a:spLocks noChangeShapeType="1"/>
          </p:cNvSpPr>
          <p:nvPr/>
        </p:nvSpPr>
        <p:spPr bwMode="auto">
          <a:xfrm>
            <a:off x="1806007" y="3275192"/>
            <a:ext cx="4797731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8" name="Line 15"/>
          <p:cNvSpPr>
            <a:spLocks noChangeShapeType="1"/>
          </p:cNvSpPr>
          <p:nvPr/>
        </p:nvSpPr>
        <p:spPr bwMode="auto">
          <a:xfrm>
            <a:off x="1806007" y="4098183"/>
            <a:ext cx="4797731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1806007" y="4919965"/>
            <a:ext cx="4797731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2632782" y="5755041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3622482" y="5755041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4562331" y="5755041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103" name="Text Box 20"/>
          <p:cNvSpPr txBox="1">
            <a:spLocks noChangeArrowheads="1"/>
          </p:cNvSpPr>
          <p:nvPr/>
        </p:nvSpPr>
        <p:spPr bwMode="auto">
          <a:xfrm>
            <a:off x="5555678" y="5755041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104" name="Text Box 21"/>
          <p:cNvSpPr txBox="1">
            <a:spLocks noChangeArrowheads="1"/>
          </p:cNvSpPr>
          <p:nvPr/>
        </p:nvSpPr>
        <p:spPr bwMode="auto">
          <a:xfrm>
            <a:off x="6493096" y="5755041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1556758" y="4811200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556758" y="3989418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1556758" y="3166428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1556758" y="2344645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1556758" y="1521655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110" name="Oval 28"/>
          <p:cNvSpPr>
            <a:spLocks noChangeArrowheads="1"/>
          </p:cNvSpPr>
          <p:nvPr/>
        </p:nvSpPr>
        <p:spPr bwMode="auto">
          <a:xfrm>
            <a:off x="6382454" y="1357298"/>
            <a:ext cx="496065" cy="494278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1" name="Oval 29"/>
          <p:cNvSpPr>
            <a:spLocks noChangeArrowheads="1"/>
          </p:cNvSpPr>
          <p:nvPr/>
        </p:nvSpPr>
        <p:spPr bwMode="auto">
          <a:xfrm>
            <a:off x="6879735" y="4536870"/>
            <a:ext cx="275998" cy="27433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" name="Oval 30"/>
          <p:cNvSpPr>
            <a:spLocks noChangeArrowheads="1"/>
          </p:cNvSpPr>
          <p:nvPr/>
        </p:nvSpPr>
        <p:spPr bwMode="auto">
          <a:xfrm>
            <a:off x="6769093" y="3440757"/>
            <a:ext cx="496065" cy="494278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" name="Oval 31"/>
          <p:cNvSpPr>
            <a:spLocks noChangeArrowheads="1"/>
          </p:cNvSpPr>
          <p:nvPr/>
        </p:nvSpPr>
        <p:spPr bwMode="auto">
          <a:xfrm>
            <a:off x="6825022" y="4043801"/>
            <a:ext cx="385423" cy="38309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4" name="Oval 32"/>
          <p:cNvSpPr>
            <a:spLocks noChangeArrowheads="1"/>
          </p:cNvSpPr>
          <p:nvPr/>
        </p:nvSpPr>
        <p:spPr bwMode="auto">
          <a:xfrm>
            <a:off x="6934449" y="4921174"/>
            <a:ext cx="165355" cy="16435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6989161" y="5249887"/>
            <a:ext cx="55929" cy="54382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6" name="Rectangle 34"/>
          <p:cNvSpPr>
            <a:spLocks noChangeArrowheads="1"/>
          </p:cNvSpPr>
          <p:nvPr/>
        </p:nvSpPr>
        <p:spPr bwMode="auto">
          <a:xfrm>
            <a:off x="6634134" y="3020199"/>
            <a:ext cx="919180" cy="25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專業化程度</a:t>
            </a:r>
          </a:p>
        </p:txBody>
      </p:sp>
      <p:sp>
        <p:nvSpPr>
          <p:cNvPr id="118" name="Text Box 36"/>
          <p:cNvSpPr txBox="1">
            <a:spLocks noChangeArrowheads="1"/>
          </p:cNvSpPr>
          <p:nvPr/>
        </p:nvSpPr>
        <p:spPr bwMode="auto">
          <a:xfrm>
            <a:off x="7283396" y="3544689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119" name="Text Box 37"/>
          <p:cNvSpPr txBox="1">
            <a:spLocks noChangeArrowheads="1"/>
          </p:cNvSpPr>
          <p:nvPr/>
        </p:nvSpPr>
        <p:spPr bwMode="auto">
          <a:xfrm>
            <a:off x="7283396" y="4093349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120" name="Text Box 38"/>
          <p:cNvSpPr txBox="1">
            <a:spLocks noChangeArrowheads="1"/>
          </p:cNvSpPr>
          <p:nvPr/>
        </p:nvSpPr>
        <p:spPr bwMode="auto">
          <a:xfrm>
            <a:off x="7283396" y="4536870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121" name="Text Box 39"/>
          <p:cNvSpPr txBox="1">
            <a:spLocks noChangeArrowheads="1"/>
          </p:cNvSpPr>
          <p:nvPr/>
        </p:nvSpPr>
        <p:spPr bwMode="auto">
          <a:xfrm>
            <a:off x="7283396" y="4865583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122" name="Text Box 40"/>
          <p:cNvSpPr txBox="1">
            <a:spLocks noChangeArrowheads="1"/>
          </p:cNvSpPr>
          <p:nvPr/>
        </p:nvSpPr>
        <p:spPr bwMode="auto">
          <a:xfrm>
            <a:off x="7283396" y="5139913"/>
            <a:ext cx="229829" cy="2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123" name="Line 41"/>
          <p:cNvSpPr>
            <a:spLocks noChangeShapeType="1"/>
          </p:cNvSpPr>
          <p:nvPr/>
        </p:nvSpPr>
        <p:spPr bwMode="auto">
          <a:xfrm flipV="1">
            <a:off x="3857620" y="1785926"/>
            <a:ext cx="2571768" cy="14287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" name="Text Box 43"/>
          <p:cNvSpPr txBox="1">
            <a:spLocks noChangeArrowheads="1"/>
          </p:cNvSpPr>
          <p:nvPr/>
        </p:nvSpPr>
        <p:spPr bwMode="auto">
          <a:xfrm>
            <a:off x="6485311" y="146243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126" name="Oval 32"/>
          <p:cNvSpPr>
            <a:spLocks noChangeArrowheads="1"/>
          </p:cNvSpPr>
          <p:nvPr/>
        </p:nvSpPr>
        <p:spPr bwMode="auto">
          <a:xfrm>
            <a:off x="3643306" y="3214686"/>
            <a:ext cx="165355" cy="164357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4" name="Text Box 42"/>
          <p:cNvSpPr txBox="1">
            <a:spLocks noChangeArrowheads="1"/>
          </p:cNvSpPr>
          <p:nvPr/>
        </p:nvSpPr>
        <p:spPr bwMode="auto">
          <a:xfrm>
            <a:off x="3714744" y="3273982"/>
            <a:ext cx="214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76199"/>
            <a:ext cx="8964613" cy="6953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關鍵知識缺口分析</a:t>
            </a: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加值運用技術知識</a:t>
            </a:r>
          </a:p>
        </p:txBody>
      </p:sp>
      <p:sp>
        <p:nvSpPr>
          <p:cNvPr id="46" name="Oval 31"/>
          <p:cNvSpPr>
            <a:spLocks noChangeArrowheads="1"/>
          </p:cNvSpPr>
          <p:nvPr/>
        </p:nvSpPr>
        <p:spPr bwMode="auto">
          <a:xfrm>
            <a:off x="6357950" y="1500174"/>
            <a:ext cx="385423" cy="38309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1285852" y="1500174"/>
            <a:ext cx="6267462" cy="4714884"/>
            <a:chOff x="1071538" y="1311612"/>
            <a:chExt cx="7481908" cy="5546388"/>
          </a:xfrm>
        </p:grpSpPr>
        <p:sp>
          <p:nvSpPr>
            <p:cNvPr id="457732" name="Line 3"/>
            <p:cNvSpPr>
              <a:spLocks noChangeShapeType="1"/>
            </p:cNvSpPr>
            <p:nvPr/>
          </p:nvSpPr>
          <p:spPr bwMode="auto">
            <a:xfrm>
              <a:off x="1692483" y="6302640"/>
              <a:ext cx="5727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3" name="Line 4"/>
            <p:cNvSpPr>
              <a:spLocks noChangeShapeType="1"/>
            </p:cNvSpPr>
            <p:nvPr/>
          </p:nvSpPr>
          <p:spPr bwMode="auto">
            <a:xfrm flipV="1">
              <a:off x="1692483" y="1466250"/>
              <a:ext cx="0" cy="4836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4" name="Text Box 5"/>
            <p:cNvSpPr txBox="1">
              <a:spLocks noChangeArrowheads="1"/>
            </p:cNvSpPr>
            <p:nvPr/>
          </p:nvSpPr>
          <p:spPr bwMode="auto">
            <a:xfrm>
              <a:off x="4373295" y="6527257"/>
              <a:ext cx="1013034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學習</a:t>
              </a:r>
              <a:r>
                <a:rPr kumimoji="0" lang="zh-TW" altLang="en-US" dirty="0" smtClean="0">
                  <a:latin typeface="標楷體" pitchFamily="65" charset="-120"/>
                  <a:ea typeface="標楷體" pitchFamily="65" charset="-120"/>
                </a:rPr>
                <a:t>程度</a:t>
              </a:r>
              <a:endParaRPr kumimoji="0"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5" name="Text Box 6"/>
            <p:cNvSpPr txBox="1">
              <a:spLocks noChangeArrowheads="1"/>
            </p:cNvSpPr>
            <p:nvPr/>
          </p:nvSpPr>
          <p:spPr bwMode="auto">
            <a:xfrm>
              <a:off x="1071538" y="2885038"/>
              <a:ext cx="422097" cy="111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kumimoji="0" lang="zh-TW" altLang="en-US" dirty="0" smtClean="0">
                  <a:latin typeface="標楷體" pitchFamily="65" charset="-120"/>
                  <a:ea typeface="標楷體" pitchFamily="65" charset="-120"/>
                </a:rPr>
                <a:t>數位化</a:t>
              </a:r>
              <a:r>
                <a:rPr kumimoji="0" lang="zh-TW" altLang="en-US" dirty="0">
                  <a:latin typeface="標楷體" pitchFamily="65" charset="-120"/>
                  <a:ea typeface="標楷體" pitchFamily="65" charset="-120"/>
                </a:rPr>
                <a:t>程度</a:t>
              </a:r>
            </a:p>
          </p:txBody>
        </p:sp>
        <p:sp>
          <p:nvSpPr>
            <p:cNvPr id="457736" name="Line 7"/>
            <p:cNvSpPr>
              <a:spLocks noChangeShapeType="1"/>
            </p:cNvSpPr>
            <p:nvPr/>
          </p:nvSpPr>
          <p:spPr bwMode="auto">
            <a:xfrm>
              <a:off x="1692483" y="1466250"/>
              <a:ext cx="572738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7" name="Line 8"/>
            <p:cNvSpPr>
              <a:spLocks noChangeShapeType="1"/>
            </p:cNvSpPr>
            <p:nvPr/>
          </p:nvSpPr>
          <p:spPr bwMode="auto">
            <a:xfrm>
              <a:off x="7419871" y="1466250"/>
              <a:ext cx="0" cy="48363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8" name="Line 9"/>
            <p:cNvSpPr>
              <a:spLocks noChangeShapeType="1"/>
            </p:cNvSpPr>
            <p:nvPr/>
          </p:nvSpPr>
          <p:spPr bwMode="auto">
            <a:xfrm>
              <a:off x="6273232" y="1466250"/>
              <a:ext cx="0" cy="48363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9" name="Line 10"/>
            <p:cNvSpPr>
              <a:spLocks noChangeShapeType="1"/>
            </p:cNvSpPr>
            <p:nvPr/>
          </p:nvSpPr>
          <p:spPr bwMode="auto">
            <a:xfrm>
              <a:off x="3982858" y="1466250"/>
              <a:ext cx="0" cy="48363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0" name="Line 11"/>
            <p:cNvSpPr>
              <a:spLocks noChangeShapeType="1"/>
            </p:cNvSpPr>
            <p:nvPr/>
          </p:nvSpPr>
          <p:spPr bwMode="auto">
            <a:xfrm>
              <a:off x="5128044" y="1466250"/>
              <a:ext cx="0" cy="48363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1" name="Line 12"/>
            <p:cNvSpPr>
              <a:spLocks noChangeShapeType="1"/>
            </p:cNvSpPr>
            <p:nvPr/>
          </p:nvSpPr>
          <p:spPr bwMode="auto">
            <a:xfrm>
              <a:off x="2837670" y="1466250"/>
              <a:ext cx="0" cy="48363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2" name="Line 13"/>
            <p:cNvSpPr>
              <a:spLocks noChangeShapeType="1"/>
            </p:cNvSpPr>
            <p:nvPr/>
          </p:nvSpPr>
          <p:spPr bwMode="auto">
            <a:xfrm>
              <a:off x="1692483" y="2432959"/>
              <a:ext cx="572738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3" name="Line 14"/>
            <p:cNvSpPr>
              <a:spLocks noChangeShapeType="1"/>
            </p:cNvSpPr>
            <p:nvPr/>
          </p:nvSpPr>
          <p:spPr bwMode="auto">
            <a:xfrm>
              <a:off x="1692483" y="3399668"/>
              <a:ext cx="572738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4" name="Line 15"/>
            <p:cNvSpPr>
              <a:spLocks noChangeShapeType="1"/>
            </p:cNvSpPr>
            <p:nvPr/>
          </p:nvSpPr>
          <p:spPr bwMode="auto">
            <a:xfrm>
              <a:off x="1692483" y="4367799"/>
              <a:ext cx="572738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5" name="Line 16"/>
            <p:cNvSpPr>
              <a:spLocks noChangeShapeType="1"/>
            </p:cNvSpPr>
            <p:nvPr/>
          </p:nvSpPr>
          <p:spPr bwMode="auto">
            <a:xfrm>
              <a:off x="1692483" y="5334508"/>
              <a:ext cx="572738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6" name="Text Box 17"/>
            <p:cNvSpPr txBox="1">
              <a:spLocks noChangeArrowheads="1"/>
            </p:cNvSpPr>
            <p:nvPr/>
          </p:nvSpPr>
          <p:spPr bwMode="auto">
            <a:xfrm>
              <a:off x="2679463" y="6316856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  <p:sp>
          <p:nvSpPr>
            <p:cNvPr id="457747" name="Text Box 18"/>
            <p:cNvSpPr txBox="1">
              <a:spLocks noChangeArrowheads="1"/>
            </p:cNvSpPr>
            <p:nvPr/>
          </p:nvSpPr>
          <p:spPr bwMode="auto">
            <a:xfrm>
              <a:off x="3860937" y="6316856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  <p:sp>
          <p:nvSpPr>
            <p:cNvPr id="457748" name="Text Box 19"/>
            <p:cNvSpPr txBox="1">
              <a:spLocks noChangeArrowheads="1"/>
            </p:cNvSpPr>
            <p:nvPr/>
          </p:nvSpPr>
          <p:spPr bwMode="auto">
            <a:xfrm>
              <a:off x="4982900" y="6316856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457749" name="Text Box 20"/>
            <p:cNvSpPr txBox="1">
              <a:spLocks noChangeArrowheads="1"/>
            </p:cNvSpPr>
            <p:nvPr/>
          </p:nvSpPr>
          <p:spPr bwMode="auto">
            <a:xfrm>
              <a:off x="6168728" y="6316856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  <p:sp>
          <p:nvSpPr>
            <p:cNvPr id="457750" name="Text Box 21"/>
            <p:cNvSpPr txBox="1">
              <a:spLocks noChangeArrowheads="1"/>
            </p:cNvSpPr>
            <p:nvPr/>
          </p:nvSpPr>
          <p:spPr bwMode="auto">
            <a:xfrm>
              <a:off x="7287789" y="6316856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5</a:t>
              </a:r>
            </a:p>
          </p:txBody>
        </p:sp>
        <p:sp>
          <p:nvSpPr>
            <p:cNvPr id="457751" name="Text Box 22"/>
            <p:cNvSpPr txBox="1">
              <a:spLocks noChangeArrowheads="1"/>
            </p:cNvSpPr>
            <p:nvPr/>
          </p:nvSpPr>
          <p:spPr bwMode="auto">
            <a:xfrm>
              <a:off x="1394937" y="5206561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  <p:sp>
          <p:nvSpPr>
            <p:cNvPr id="457752" name="Text Box 23"/>
            <p:cNvSpPr txBox="1">
              <a:spLocks noChangeArrowheads="1"/>
            </p:cNvSpPr>
            <p:nvPr/>
          </p:nvSpPr>
          <p:spPr bwMode="auto">
            <a:xfrm>
              <a:off x="1394937" y="4239852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  <p:sp>
          <p:nvSpPr>
            <p:cNvPr id="457753" name="Text Box 24"/>
            <p:cNvSpPr txBox="1">
              <a:spLocks noChangeArrowheads="1"/>
            </p:cNvSpPr>
            <p:nvPr/>
          </p:nvSpPr>
          <p:spPr bwMode="auto">
            <a:xfrm>
              <a:off x="1394937" y="3271722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457754" name="Text Box 25"/>
            <p:cNvSpPr txBox="1">
              <a:spLocks noChangeArrowheads="1"/>
            </p:cNvSpPr>
            <p:nvPr/>
          </p:nvSpPr>
          <p:spPr bwMode="auto">
            <a:xfrm>
              <a:off x="1394937" y="2305012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  <p:sp>
          <p:nvSpPr>
            <p:cNvPr id="457755" name="Text Box 26"/>
            <p:cNvSpPr txBox="1">
              <a:spLocks noChangeArrowheads="1"/>
            </p:cNvSpPr>
            <p:nvPr/>
          </p:nvSpPr>
          <p:spPr bwMode="auto">
            <a:xfrm>
              <a:off x="1394937" y="1336881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>5</a:t>
              </a:r>
            </a:p>
          </p:txBody>
        </p:sp>
        <p:sp>
          <p:nvSpPr>
            <p:cNvPr id="457758" name="Oval 29"/>
            <p:cNvSpPr>
              <a:spLocks noChangeArrowheads="1"/>
            </p:cNvSpPr>
            <p:nvPr/>
          </p:nvSpPr>
          <p:spPr bwMode="auto">
            <a:xfrm>
              <a:off x="7749348" y="4883852"/>
              <a:ext cx="329478" cy="32271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59" name="Oval 30"/>
            <p:cNvSpPr>
              <a:spLocks noChangeArrowheads="1"/>
            </p:cNvSpPr>
            <p:nvPr/>
          </p:nvSpPr>
          <p:spPr bwMode="auto">
            <a:xfrm>
              <a:off x="7617267" y="3594431"/>
              <a:ext cx="592188" cy="58144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60" name="Oval 31"/>
            <p:cNvSpPr>
              <a:spLocks noChangeArrowheads="1"/>
            </p:cNvSpPr>
            <p:nvPr/>
          </p:nvSpPr>
          <p:spPr bwMode="auto">
            <a:xfrm>
              <a:off x="7684033" y="4303826"/>
              <a:ext cx="460106" cy="45065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61" name="Oval 32"/>
            <p:cNvSpPr>
              <a:spLocks noChangeArrowheads="1"/>
            </p:cNvSpPr>
            <p:nvPr/>
          </p:nvSpPr>
          <p:spPr bwMode="auto">
            <a:xfrm>
              <a:off x="7814663" y="5335930"/>
              <a:ext cx="197396" cy="19334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62" name="Oval 33"/>
            <p:cNvSpPr>
              <a:spLocks noChangeArrowheads="1"/>
            </p:cNvSpPr>
            <p:nvPr/>
          </p:nvSpPr>
          <p:spPr bwMode="auto">
            <a:xfrm>
              <a:off x="7879977" y="5722614"/>
              <a:ext cx="66766" cy="6397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63" name="Rectangle 34"/>
            <p:cNvSpPr>
              <a:spLocks noChangeArrowheads="1"/>
            </p:cNvSpPr>
            <p:nvPr/>
          </p:nvSpPr>
          <p:spPr bwMode="auto">
            <a:xfrm>
              <a:off x="7456156" y="3099704"/>
              <a:ext cx="1097290" cy="30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600">
                  <a:latin typeface="標楷體" pitchFamily="65" charset="-120"/>
                  <a:ea typeface="標楷體" pitchFamily="65" charset="-120"/>
                </a:rPr>
                <a:t>專業化程度</a:t>
              </a:r>
            </a:p>
          </p:txBody>
        </p:sp>
        <p:sp>
          <p:nvSpPr>
            <p:cNvPr id="457764" name="Oval 35"/>
            <p:cNvSpPr>
              <a:spLocks noChangeArrowheads="1"/>
            </p:cNvSpPr>
            <p:nvPr/>
          </p:nvSpPr>
          <p:spPr bwMode="auto">
            <a:xfrm>
              <a:off x="3800515" y="4252893"/>
              <a:ext cx="329478" cy="32271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zh-TW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65" name="Text Box 36"/>
            <p:cNvSpPr txBox="1">
              <a:spLocks noChangeArrowheads="1"/>
            </p:cNvSpPr>
            <p:nvPr/>
          </p:nvSpPr>
          <p:spPr bwMode="auto">
            <a:xfrm>
              <a:off x="8231226" y="3716692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5</a:t>
              </a:r>
            </a:p>
          </p:txBody>
        </p:sp>
        <p:sp>
          <p:nvSpPr>
            <p:cNvPr id="457766" name="Text Box 37"/>
            <p:cNvSpPr txBox="1">
              <a:spLocks noChangeArrowheads="1"/>
            </p:cNvSpPr>
            <p:nvPr/>
          </p:nvSpPr>
          <p:spPr bwMode="auto">
            <a:xfrm>
              <a:off x="8231226" y="4362112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  <p:sp>
          <p:nvSpPr>
            <p:cNvPr id="457767" name="Text Box 38"/>
            <p:cNvSpPr txBox="1">
              <a:spLocks noChangeArrowheads="1"/>
            </p:cNvSpPr>
            <p:nvPr/>
          </p:nvSpPr>
          <p:spPr bwMode="auto">
            <a:xfrm>
              <a:off x="8231226" y="4883852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457768" name="Text Box 39"/>
            <p:cNvSpPr txBox="1">
              <a:spLocks noChangeArrowheads="1"/>
            </p:cNvSpPr>
            <p:nvPr/>
          </p:nvSpPr>
          <p:spPr bwMode="auto">
            <a:xfrm>
              <a:off x="8231226" y="5270535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  <p:sp>
          <p:nvSpPr>
            <p:cNvPr id="457769" name="Text Box 40"/>
            <p:cNvSpPr txBox="1">
              <a:spLocks noChangeArrowheads="1"/>
            </p:cNvSpPr>
            <p:nvPr/>
          </p:nvSpPr>
          <p:spPr bwMode="auto">
            <a:xfrm>
              <a:off x="8231226" y="5593245"/>
              <a:ext cx="274363" cy="3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  <p:sp>
          <p:nvSpPr>
            <p:cNvPr id="457770" name="Line 41"/>
            <p:cNvSpPr>
              <a:spLocks noChangeShapeType="1"/>
            </p:cNvSpPr>
            <p:nvPr/>
          </p:nvSpPr>
          <p:spPr bwMode="auto">
            <a:xfrm flipV="1">
              <a:off x="4141637" y="1724986"/>
              <a:ext cx="3014070" cy="26119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71" name="Text Box 42"/>
            <p:cNvSpPr txBox="1">
              <a:spLocks noChangeArrowheads="1"/>
            </p:cNvSpPr>
            <p:nvPr/>
          </p:nvSpPr>
          <p:spPr bwMode="auto">
            <a:xfrm>
              <a:off x="3800515" y="4238610"/>
              <a:ext cx="358229" cy="434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457772" name="Text Box 43"/>
            <p:cNvSpPr txBox="1">
              <a:spLocks noChangeArrowheads="1"/>
            </p:cNvSpPr>
            <p:nvPr/>
          </p:nvSpPr>
          <p:spPr bwMode="auto">
            <a:xfrm>
              <a:off x="7194630" y="1311612"/>
              <a:ext cx="358229" cy="434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  <a:endPara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3" name="投影片編號版面配置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整體行動方案</a:t>
            </a:r>
          </a:p>
        </p:txBody>
      </p:sp>
      <p:sp>
        <p:nvSpPr>
          <p:cNvPr id="459780" name="Text Box 3"/>
          <p:cNvSpPr txBox="1">
            <a:spLocks noChangeArrowheads="1"/>
          </p:cNvSpPr>
          <p:nvPr/>
        </p:nvSpPr>
        <p:spPr bwMode="auto">
          <a:xfrm>
            <a:off x="2071670" y="1832809"/>
            <a:ext cx="1871662" cy="4531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數位化程度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81" name="Text Box 4"/>
          <p:cNvSpPr txBox="1">
            <a:spLocks noChangeArrowheads="1"/>
          </p:cNvSpPr>
          <p:nvPr/>
        </p:nvSpPr>
        <p:spPr bwMode="auto">
          <a:xfrm>
            <a:off x="4448157" y="1832809"/>
            <a:ext cx="1776413" cy="4531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學習</a:t>
            </a: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程度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82" name="Text Box 5"/>
          <p:cNvSpPr txBox="1">
            <a:spLocks noChangeArrowheads="1"/>
          </p:cNvSpPr>
          <p:nvPr/>
        </p:nvSpPr>
        <p:spPr bwMode="auto">
          <a:xfrm>
            <a:off x="6773891" y="1857364"/>
            <a:ext cx="1870075" cy="4531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專業化</a:t>
            </a: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程度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83" name="Text Box 6"/>
          <p:cNvSpPr txBox="1">
            <a:spLocks noChangeArrowheads="1"/>
          </p:cNvSpPr>
          <p:nvPr/>
        </p:nvSpPr>
        <p:spPr bwMode="auto">
          <a:xfrm>
            <a:off x="2281938" y="3063875"/>
            <a:ext cx="1376513" cy="514738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知識挖掘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84" name="Text Box 7"/>
          <p:cNvSpPr txBox="1">
            <a:spLocks noChangeArrowheads="1"/>
          </p:cNvSpPr>
          <p:nvPr/>
        </p:nvSpPr>
        <p:spPr bwMode="auto">
          <a:xfrm>
            <a:off x="4643438" y="3065463"/>
            <a:ext cx="1376513" cy="514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知識分享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85" name="Text Box 8"/>
          <p:cNvSpPr txBox="1">
            <a:spLocks noChangeArrowheads="1"/>
          </p:cNvSpPr>
          <p:nvPr/>
        </p:nvSpPr>
        <p:spPr bwMode="auto">
          <a:xfrm>
            <a:off x="7007223" y="3065463"/>
            <a:ext cx="1381125" cy="527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知識學習</a:t>
            </a:r>
          </a:p>
        </p:txBody>
      </p:sp>
      <p:sp>
        <p:nvSpPr>
          <p:cNvPr id="459786" name="Text Box 9"/>
          <p:cNvSpPr txBox="1">
            <a:spLocks noChangeArrowheads="1"/>
          </p:cNvSpPr>
          <p:nvPr/>
        </p:nvSpPr>
        <p:spPr bwMode="auto">
          <a:xfrm>
            <a:off x="454006" y="308927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行動目標</a:t>
            </a:r>
          </a:p>
        </p:txBody>
      </p:sp>
      <p:sp>
        <p:nvSpPr>
          <p:cNvPr id="459787" name="Text Box 10"/>
          <p:cNvSpPr txBox="1">
            <a:spLocks noChangeArrowheads="1"/>
          </p:cNvSpPr>
          <p:nvPr/>
        </p:nvSpPr>
        <p:spPr bwMode="auto">
          <a:xfrm>
            <a:off x="454006" y="4614874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行動方案</a:t>
            </a:r>
          </a:p>
        </p:txBody>
      </p:sp>
      <p:sp>
        <p:nvSpPr>
          <p:cNvPr id="459788" name="Text Box 11"/>
          <p:cNvSpPr txBox="1">
            <a:spLocks noChangeArrowheads="1"/>
          </p:cNvSpPr>
          <p:nvPr/>
        </p:nvSpPr>
        <p:spPr bwMode="auto">
          <a:xfrm>
            <a:off x="2073257" y="4394200"/>
            <a:ext cx="2031325" cy="1077218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優化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資訊系統</a:t>
            </a: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建立決策支援知識庫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挖掘需強化宣導知識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89" name="Text Box 12"/>
          <p:cNvSpPr txBox="1">
            <a:spLocks noChangeArrowheads="1"/>
          </p:cNvSpPr>
          <p:nvPr/>
        </p:nvSpPr>
        <p:spPr bwMode="auto">
          <a:xfrm>
            <a:off x="4233162" y="4357694"/>
            <a:ext cx="233910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優化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FAQ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立即反應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標竿學習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建立學習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驗證機制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成立話務服務社群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創立錄音內容分享會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建立知識分享獎勵制度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90" name="Text Box 13"/>
          <p:cNvSpPr txBox="1">
            <a:spLocks noChangeArrowheads="1"/>
          </p:cNvSpPr>
          <p:nvPr/>
        </p:nvSpPr>
        <p:spPr bwMode="auto">
          <a:xfrm>
            <a:off x="6693208" y="4357694"/>
            <a:ext cx="223651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話務服務學習制度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建立職位升遷學習地圖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建立標準作業程序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在職訓練與實習制度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9791" name="AutoShape 14"/>
          <p:cNvSpPr>
            <a:spLocks noChangeArrowheads="1"/>
          </p:cNvSpPr>
          <p:nvPr/>
        </p:nvSpPr>
        <p:spPr bwMode="auto">
          <a:xfrm>
            <a:off x="2792394" y="2492375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59792" name="AutoShape 15"/>
          <p:cNvSpPr>
            <a:spLocks noChangeArrowheads="1"/>
          </p:cNvSpPr>
          <p:nvPr/>
        </p:nvSpPr>
        <p:spPr bwMode="auto">
          <a:xfrm>
            <a:off x="2792394" y="378936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59793" name="AutoShape 16"/>
          <p:cNvSpPr>
            <a:spLocks noChangeArrowheads="1"/>
          </p:cNvSpPr>
          <p:nvPr/>
        </p:nvSpPr>
        <p:spPr bwMode="auto">
          <a:xfrm>
            <a:off x="5143482" y="2492375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59794" name="AutoShape 17"/>
          <p:cNvSpPr>
            <a:spLocks noChangeArrowheads="1"/>
          </p:cNvSpPr>
          <p:nvPr/>
        </p:nvSpPr>
        <p:spPr bwMode="auto">
          <a:xfrm>
            <a:off x="5143482" y="378936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59795" name="AutoShape 18"/>
          <p:cNvSpPr>
            <a:spLocks noChangeArrowheads="1"/>
          </p:cNvSpPr>
          <p:nvPr/>
        </p:nvSpPr>
        <p:spPr bwMode="auto">
          <a:xfrm>
            <a:off x="7524748" y="2497134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59796" name="AutoShape 19"/>
          <p:cNvSpPr>
            <a:spLocks noChangeArrowheads="1"/>
          </p:cNvSpPr>
          <p:nvPr/>
        </p:nvSpPr>
        <p:spPr bwMode="auto">
          <a:xfrm>
            <a:off x="7524748" y="378936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85728"/>
            <a:ext cx="8229600" cy="7604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行動方案定位</a:t>
            </a:r>
          </a:p>
        </p:txBody>
      </p:sp>
      <p:sp>
        <p:nvSpPr>
          <p:cNvPr id="461828" name="Line 3"/>
          <p:cNvSpPr>
            <a:spLocks noChangeShapeType="1"/>
          </p:cNvSpPr>
          <p:nvPr/>
        </p:nvSpPr>
        <p:spPr bwMode="auto">
          <a:xfrm>
            <a:off x="900113" y="5534010"/>
            <a:ext cx="7775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1829" name="Line 4"/>
          <p:cNvSpPr>
            <a:spLocks noChangeShapeType="1"/>
          </p:cNvSpPr>
          <p:nvPr/>
        </p:nvSpPr>
        <p:spPr bwMode="auto">
          <a:xfrm flipV="1">
            <a:off x="900113" y="1285860"/>
            <a:ext cx="0" cy="424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1830" name="Rectangle 5"/>
          <p:cNvSpPr>
            <a:spLocks noChangeArrowheads="1"/>
          </p:cNvSpPr>
          <p:nvPr/>
        </p:nvSpPr>
        <p:spPr bwMode="auto">
          <a:xfrm>
            <a:off x="1187450" y="5605447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監督式經營管理</a:t>
            </a:r>
            <a:endParaRPr lang="zh-TW" altLang="en-US" dirty="0"/>
          </a:p>
        </p:txBody>
      </p:sp>
      <p:sp>
        <p:nvSpPr>
          <p:cNvPr id="461831" name="Rectangle 6"/>
          <p:cNvSpPr>
            <a:spLocks noChangeArrowheads="1"/>
          </p:cNvSpPr>
          <p:nvPr/>
        </p:nvSpPr>
        <p:spPr bwMode="auto">
          <a:xfrm>
            <a:off x="3979863" y="5619735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團隊式經營管理</a:t>
            </a:r>
            <a:endParaRPr lang="zh-TW" altLang="en-US" dirty="0"/>
          </a:p>
        </p:txBody>
      </p:sp>
      <p:sp>
        <p:nvSpPr>
          <p:cNvPr id="461832" name="Rectangle 7"/>
          <p:cNvSpPr>
            <a:spLocks noChangeArrowheads="1"/>
          </p:cNvSpPr>
          <p:nvPr/>
        </p:nvSpPr>
        <p:spPr bwMode="auto">
          <a:xfrm>
            <a:off x="6588125" y="5605447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創新式經營管理</a:t>
            </a:r>
            <a:endParaRPr lang="zh-TW" altLang="en-US" dirty="0"/>
          </a:p>
        </p:txBody>
      </p:sp>
      <p:sp>
        <p:nvSpPr>
          <p:cNvPr id="461833" name="Text Box 8"/>
          <p:cNvSpPr txBox="1">
            <a:spLocks noChangeArrowheads="1"/>
          </p:cNvSpPr>
          <p:nvPr/>
        </p:nvSpPr>
        <p:spPr bwMode="auto">
          <a:xfrm>
            <a:off x="392410" y="1501760"/>
            <a:ext cx="4616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TW" altLang="en-US" dirty="0">
                <a:latin typeface="Garamond" pitchFamily="18" charset="0"/>
                <a:ea typeface="標楷體" pitchFamily="65" charset="-120"/>
              </a:rPr>
              <a:t>策略層次</a:t>
            </a:r>
          </a:p>
        </p:txBody>
      </p:sp>
      <p:sp>
        <p:nvSpPr>
          <p:cNvPr id="461834" name="Text Box 9"/>
          <p:cNvSpPr txBox="1">
            <a:spLocks noChangeArrowheads="1"/>
          </p:cNvSpPr>
          <p:nvPr/>
        </p:nvSpPr>
        <p:spPr bwMode="auto">
          <a:xfrm>
            <a:off x="392410" y="2833672"/>
            <a:ext cx="4616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TW" altLang="en-US" dirty="0">
                <a:latin typeface="Garamond" pitchFamily="18" charset="0"/>
                <a:ea typeface="標楷體" pitchFamily="65" charset="-120"/>
              </a:rPr>
              <a:t>管理層次</a:t>
            </a:r>
          </a:p>
        </p:txBody>
      </p:sp>
      <p:sp>
        <p:nvSpPr>
          <p:cNvPr id="461835" name="Text Box 10"/>
          <p:cNvSpPr txBox="1">
            <a:spLocks noChangeArrowheads="1"/>
          </p:cNvSpPr>
          <p:nvPr/>
        </p:nvSpPr>
        <p:spPr bwMode="auto">
          <a:xfrm>
            <a:off x="392410" y="4165585"/>
            <a:ext cx="4616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TW" altLang="en-US" dirty="0">
                <a:latin typeface="Garamond" pitchFamily="18" charset="0"/>
                <a:ea typeface="標楷體" pitchFamily="65" charset="-120"/>
              </a:rPr>
              <a:t>作業層次</a:t>
            </a:r>
          </a:p>
        </p:txBody>
      </p:sp>
      <p:sp>
        <p:nvSpPr>
          <p:cNvPr id="461836" name="Rectangle 11"/>
          <p:cNvSpPr>
            <a:spLocks noChangeArrowheads="1"/>
          </p:cNvSpPr>
          <p:nvPr/>
        </p:nvSpPr>
        <p:spPr bwMode="auto">
          <a:xfrm>
            <a:off x="3708400" y="6000768"/>
            <a:ext cx="1615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細明體" pitchFamily="49" charset="-120"/>
              </a:rPr>
              <a:t>組織</a:t>
            </a:r>
            <a:r>
              <a:rPr lang="zh-TW" altLang="en-US" b="1" dirty="0">
                <a:latin typeface="標楷體" pitchFamily="65" charset="-120"/>
                <a:ea typeface="細明體" pitchFamily="49" charset="-120"/>
              </a:rPr>
              <a:t>條件與能力</a:t>
            </a:r>
            <a:endParaRPr lang="zh-TW" altLang="en-US" dirty="0">
              <a:ea typeface="細明體" pitchFamily="49" charset="-120"/>
            </a:endParaRPr>
          </a:p>
        </p:txBody>
      </p:sp>
      <p:sp>
        <p:nvSpPr>
          <p:cNvPr id="461837" name="Text Box 12"/>
          <p:cNvSpPr txBox="1">
            <a:spLocks noChangeArrowheads="1"/>
          </p:cNvSpPr>
          <p:nvPr/>
        </p:nvSpPr>
        <p:spPr bwMode="auto">
          <a:xfrm>
            <a:off x="71406" y="2441556"/>
            <a:ext cx="461665" cy="167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TW" altLang="en-US" b="1" dirty="0">
                <a:latin typeface="Garamond" pitchFamily="18" charset="0"/>
              </a:rPr>
              <a:t>資訊系統的層次</a:t>
            </a:r>
          </a:p>
        </p:txBody>
      </p:sp>
      <p:sp>
        <p:nvSpPr>
          <p:cNvPr id="461838" name="Text Box 13"/>
          <p:cNvSpPr txBox="1">
            <a:spLocks noChangeArrowheads="1"/>
          </p:cNvSpPr>
          <p:nvPr/>
        </p:nvSpPr>
        <p:spPr bwMode="auto">
          <a:xfrm>
            <a:off x="6357950" y="2941622"/>
            <a:ext cx="1873250" cy="346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優化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資訊系統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40" name="Text Box 15"/>
          <p:cNvSpPr txBox="1">
            <a:spLocks noChangeArrowheads="1"/>
          </p:cNvSpPr>
          <p:nvPr/>
        </p:nvSpPr>
        <p:spPr bwMode="auto">
          <a:xfrm>
            <a:off x="6143636" y="1727176"/>
            <a:ext cx="2079633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建立決策支援知識庫</a:t>
            </a:r>
            <a:endParaRPr lang="zh-TW" altLang="en-US" sz="1600" dirty="0">
              <a:latin typeface="Garamond" pitchFamily="18" charset="0"/>
            </a:endParaRPr>
          </a:p>
        </p:txBody>
      </p:sp>
      <p:sp>
        <p:nvSpPr>
          <p:cNvPr id="461841" name="Text Box 16"/>
          <p:cNvSpPr txBox="1">
            <a:spLocks noChangeArrowheads="1"/>
          </p:cNvSpPr>
          <p:nvPr/>
        </p:nvSpPr>
        <p:spPr bwMode="auto">
          <a:xfrm>
            <a:off x="3428992" y="3441688"/>
            <a:ext cx="2159001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挖掘需強化宣導知識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42" name="Text Box 17"/>
          <p:cNvSpPr txBox="1">
            <a:spLocks noChangeArrowheads="1"/>
          </p:cNvSpPr>
          <p:nvPr/>
        </p:nvSpPr>
        <p:spPr bwMode="auto">
          <a:xfrm>
            <a:off x="5857884" y="3298812"/>
            <a:ext cx="1871662" cy="34607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優化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FAQ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系統</a:t>
            </a:r>
            <a:endParaRPr lang="zh-TW" altLang="en-US" sz="1600" dirty="0">
              <a:latin typeface="Garamond" pitchFamily="18" charset="0"/>
            </a:endParaRPr>
          </a:p>
        </p:txBody>
      </p:sp>
      <p:sp>
        <p:nvSpPr>
          <p:cNvPr id="461843" name="Text Box 18"/>
          <p:cNvSpPr txBox="1">
            <a:spLocks noChangeArrowheads="1"/>
          </p:cNvSpPr>
          <p:nvPr/>
        </p:nvSpPr>
        <p:spPr bwMode="auto">
          <a:xfrm>
            <a:off x="3419475" y="5116497"/>
            <a:ext cx="2376488" cy="34607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建立知識分享獎勵制度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44" name="Text Box 19"/>
          <p:cNvSpPr txBox="1">
            <a:spLocks noChangeArrowheads="1"/>
          </p:cNvSpPr>
          <p:nvPr/>
        </p:nvSpPr>
        <p:spPr bwMode="auto">
          <a:xfrm>
            <a:off x="4500562" y="4741847"/>
            <a:ext cx="2214578" cy="338554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創立錄音內容分享會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45" name="Text Box 20"/>
          <p:cNvSpPr txBox="1">
            <a:spLocks noChangeArrowheads="1"/>
          </p:cNvSpPr>
          <p:nvPr/>
        </p:nvSpPr>
        <p:spPr bwMode="auto">
          <a:xfrm>
            <a:off x="5148263" y="4021122"/>
            <a:ext cx="1852629" cy="34607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成立話務服務社群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46" name="Text Box 21"/>
          <p:cNvSpPr txBox="1">
            <a:spLocks noChangeArrowheads="1"/>
          </p:cNvSpPr>
          <p:nvPr/>
        </p:nvSpPr>
        <p:spPr bwMode="auto">
          <a:xfrm>
            <a:off x="3857620" y="2655870"/>
            <a:ext cx="1512887" cy="34607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標竿學習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48" name="Text Box 23"/>
          <p:cNvSpPr txBox="1">
            <a:spLocks noChangeArrowheads="1"/>
          </p:cNvSpPr>
          <p:nvPr/>
        </p:nvSpPr>
        <p:spPr bwMode="auto">
          <a:xfrm>
            <a:off x="1571604" y="4727572"/>
            <a:ext cx="2087562" cy="346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在職訓練與實習制度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50" name="Text Box 25"/>
          <p:cNvSpPr txBox="1">
            <a:spLocks noChangeArrowheads="1"/>
          </p:cNvSpPr>
          <p:nvPr/>
        </p:nvSpPr>
        <p:spPr bwMode="auto">
          <a:xfrm>
            <a:off x="4143372" y="2155804"/>
            <a:ext cx="228601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建立職位升遷學習地圖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51" name="Text Box 26"/>
          <p:cNvSpPr txBox="1">
            <a:spLocks noChangeArrowheads="1"/>
          </p:cNvSpPr>
          <p:nvPr/>
        </p:nvSpPr>
        <p:spPr bwMode="auto">
          <a:xfrm>
            <a:off x="5076825" y="4381485"/>
            <a:ext cx="220981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在職訓練與實習制度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30971" name="Rectangle 27"/>
          <p:cNvSpPr>
            <a:spLocks noChangeArrowheads="1"/>
          </p:cNvSpPr>
          <p:nvPr/>
        </p:nvSpPr>
        <p:spPr bwMode="auto">
          <a:xfrm>
            <a:off x="7308850" y="714356"/>
            <a:ext cx="360363" cy="215900"/>
          </a:xfrm>
          <a:prstGeom prst="rect">
            <a:avLst/>
          </a:prstGeom>
          <a:solidFill>
            <a:srgbClr val="F6A4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2130972" name="Rectangle 28"/>
          <p:cNvSpPr>
            <a:spLocks noChangeArrowheads="1"/>
          </p:cNvSpPr>
          <p:nvPr/>
        </p:nvSpPr>
        <p:spPr bwMode="auto">
          <a:xfrm>
            <a:off x="7308850" y="1001693"/>
            <a:ext cx="360363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2130973" name="Rectangle 29"/>
          <p:cNvSpPr>
            <a:spLocks noChangeArrowheads="1"/>
          </p:cNvSpPr>
          <p:nvPr/>
        </p:nvSpPr>
        <p:spPr bwMode="auto">
          <a:xfrm>
            <a:off x="7308850" y="1290618"/>
            <a:ext cx="3603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61855" name="Text Box 30"/>
          <p:cNvSpPr txBox="1">
            <a:spLocks noChangeArrowheads="1"/>
          </p:cNvSpPr>
          <p:nvPr/>
        </p:nvSpPr>
        <p:spPr bwMode="auto">
          <a:xfrm>
            <a:off x="7667625" y="642918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數位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化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程度</a:t>
            </a:r>
          </a:p>
        </p:txBody>
      </p:sp>
      <p:sp>
        <p:nvSpPr>
          <p:cNvPr id="461856" name="Text Box 31"/>
          <p:cNvSpPr txBox="1">
            <a:spLocks noChangeArrowheads="1"/>
          </p:cNvSpPr>
          <p:nvPr/>
        </p:nvSpPr>
        <p:spPr bwMode="auto">
          <a:xfrm>
            <a:off x="7667625" y="930256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學習程度</a:t>
            </a:r>
            <a:endParaRPr kumimoji="0"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1857" name="Text Box 32"/>
          <p:cNvSpPr txBox="1">
            <a:spLocks noChangeArrowheads="1"/>
          </p:cNvSpPr>
          <p:nvPr/>
        </p:nvSpPr>
        <p:spPr bwMode="auto">
          <a:xfrm>
            <a:off x="7667625" y="1219181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專業化程度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1785918" y="3084498"/>
            <a:ext cx="1928826" cy="338554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建立學習驗證機制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142977" y="5084762"/>
            <a:ext cx="185738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建立標準作業程序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結論與建議</a:t>
            </a:r>
          </a:p>
        </p:txBody>
      </p:sp>
      <p:sp>
        <p:nvSpPr>
          <p:cNvPr id="213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首要工作應為補強關鍵知識的缺口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標竿學習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提供話務服務依類型區分，並強化弱勢族群服務。</a:t>
            </a:r>
            <a:endParaRPr lang="zh-TW" altLang="en-GB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最先進資通訊技術、話務服務專業、及公共政策與會計預算專業組成之團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隊</a:t>
            </a: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永續無接縫的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外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營運模式及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緊急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應變能力</a:t>
            </a:r>
            <a:r>
              <a:rPr kumimoji="0" lang="zh-TW" altLang="en-GB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其中</a:t>
            </a:r>
            <a:r>
              <a:rPr kumimoji="0" lang="en-GB" altLang="zh-TW" dirty="0" smtClean="0">
                <a:latin typeface="標楷體" pitchFamily="65" charset="-120"/>
                <a:ea typeface="標楷體" pitchFamily="65" charset="-120"/>
              </a:rPr>
              <a:t>KM</a:t>
            </a:r>
            <a:r>
              <a:rPr kumimoji="0" lang="zh-TW" altLang="en-GB" dirty="0" smtClean="0">
                <a:latin typeface="標楷體" pitchFamily="65" charset="-120"/>
                <a:ea typeface="標楷體" pitchFamily="65" charset="-120"/>
              </a:rPr>
              <a:t>行動方案的重點在於組織層面。</a:t>
            </a:r>
            <a:endParaRPr kumimoji="0"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增加對市民需求的掌握</a:t>
            </a:r>
            <a:endParaRPr kumimoji="0"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作為施政依據與參考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減少財政支出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提升市府內部行政效率</a:t>
            </a:r>
            <a:endParaRPr kumimoji="0"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緣起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spcBef>
                <a:spcPct val="35000"/>
              </a:spcBef>
              <a:buFont typeface="Wingdings" pitchFamily="2" charset="2"/>
              <a:buChar char="l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難以理解的公務分工（繁瑣）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以噪音為例，人與動物噪音由警察局負責（必須確認權責管區才可順利成案）、場所與設施噪音由環保局負責。</a:t>
            </a:r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Char char="l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過多的服務電話（不便民）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民眾需要熟悉各機關依業務需要所設立的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0800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及非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0800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業務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專線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電話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，才能找到服務窗口。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749706" y="3049598"/>
            <a:ext cx="15843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郝市長競選市政白皮書：「提升市民隨身秘書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-1999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市民熱線服務功能與品質 」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476906" y="3049598"/>
            <a:ext cx="183832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納入本府「智慧城市綱要計畫」</a:t>
            </a:r>
          </a:p>
          <a:p>
            <a:pPr algn="l" eaLnBrk="0" hangingPunct="0"/>
            <a:endParaRPr lang="zh-TW" altLang="en-US" sz="800" dirty="0">
              <a:latin typeface="標楷體" pitchFamily="65" charset="-120"/>
              <a:ea typeface="標楷體" pitchFamily="65" charset="-120"/>
            </a:endParaRPr>
          </a:p>
          <a:p>
            <a:pPr algn="l" eaLnBrk="0" hangingPunct="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日參訪美國紐約「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311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algn="l" eaLnBrk="0" hangingPunct="0"/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月啟動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優化專案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7421594" y="3067060"/>
            <a:ext cx="15843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月多線並進建置新營運場地及整合式話務作業系統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0" hangingPunct="0"/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0" hangingPunct="0"/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代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正式上線</a:t>
            </a:r>
          </a:p>
        </p:txBody>
      </p:sp>
      <p:sp>
        <p:nvSpPr>
          <p:cNvPr id="920587" name="AutoShape 11"/>
          <p:cNvSpPr>
            <a:spLocks noChangeArrowheads="1"/>
          </p:cNvSpPr>
          <p:nvPr/>
        </p:nvSpPr>
        <p:spPr bwMode="auto">
          <a:xfrm>
            <a:off x="3714781" y="1528773"/>
            <a:ext cx="1652588" cy="1331912"/>
          </a:xfrm>
          <a:prstGeom prst="notchedRightArrow">
            <a:avLst>
              <a:gd name="adj1" fmla="val 50000"/>
              <a:gd name="adj2" fmla="val 31019"/>
            </a:avLst>
          </a:prstGeom>
          <a:gradFill rotWithShape="1">
            <a:gsLst>
              <a:gs pos="0">
                <a:srgbClr val="CC99FF">
                  <a:gamma/>
                  <a:shade val="56078"/>
                  <a:invGamma/>
                </a:srgbClr>
              </a:gs>
              <a:gs pos="50000">
                <a:srgbClr val="CC99FF">
                  <a:alpha val="77000"/>
                </a:srgbClr>
              </a:gs>
              <a:gs pos="100000">
                <a:srgbClr val="CC99FF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3878267" y="2000240"/>
            <a:ext cx="1408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7178" name="AutoShape 13"/>
          <p:cNvSpPr>
            <a:spLocks noChangeArrowheads="1"/>
          </p:cNvSpPr>
          <p:nvPr/>
        </p:nvSpPr>
        <p:spPr bwMode="auto">
          <a:xfrm>
            <a:off x="5511831" y="1530360"/>
            <a:ext cx="1693863" cy="1331913"/>
          </a:xfrm>
          <a:prstGeom prst="notchedRightArrow">
            <a:avLst>
              <a:gd name="adj1" fmla="val 50000"/>
              <a:gd name="adj2" fmla="val 31794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5654706" y="1981227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2007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7286644" y="1528790"/>
            <a:ext cx="1693863" cy="1331912"/>
          </a:xfrm>
          <a:prstGeom prst="notchedRightArrow">
            <a:avLst>
              <a:gd name="adj1" fmla="val 50000"/>
              <a:gd name="adj2" fmla="val 31794"/>
            </a:avLst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7429520" y="2000240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7182" name="Text Box 18"/>
          <p:cNvSpPr txBox="1">
            <a:spLocks noChangeArrowheads="1"/>
          </p:cNvSpPr>
          <p:nvPr/>
        </p:nvSpPr>
        <p:spPr bwMode="auto">
          <a:xfrm>
            <a:off x="187356" y="3008323"/>
            <a:ext cx="15843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月「話務中心建置案」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納入網路新都續階計畫</a:t>
            </a:r>
          </a:p>
          <a:p>
            <a:pPr algn="l" eaLnBrk="0" hangingPunct="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月建置完成並進行營運測試 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152431" y="1571635"/>
            <a:ext cx="1652588" cy="1331913"/>
          </a:xfrm>
          <a:prstGeom prst="notchedRightArrow">
            <a:avLst>
              <a:gd name="adj1" fmla="val 50000"/>
              <a:gd name="adj2" fmla="val 31019"/>
            </a:avLst>
          </a:prstGeom>
          <a:gradFill rotWithShape="1">
            <a:gsLst>
              <a:gs pos="0">
                <a:schemeClr val="accent1"/>
              </a:gs>
              <a:gs pos="50000">
                <a:srgbClr val="FFCC99"/>
              </a:gs>
              <a:gs pos="100000">
                <a:srgbClr val="A9876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295306" y="2006627"/>
            <a:ext cx="1408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7185" name="Text Box 22"/>
          <p:cNvSpPr txBox="1">
            <a:spLocks noChangeArrowheads="1"/>
          </p:cNvSpPr>
          <p:nvPr/>
        </p:nvSpPr>
        <p:spPr bwMode="auto">
          <a:xfrm>
            <a:off x="1949481" y="3049598"/>
            <a:ext cx="15843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  <a:p>
            <a:pPr algn="l" eaLnBrk="0" hangingPunct="0"/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代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市民熱線正式啟用</a:t>
            </a:r>
          </a:p>
          <a:p>
            <a:pPr algn="l" eaLnBrk="0" hangingPunct="0"/>
            <a:endParaRPr lang="zh-TW" altLang="en-US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0" hangingPunct="0"/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日移交本府秘書處聯合服務中心</a:t>
            </a:r>
          </a:p>
          <a:p>
            <a:pPr eaLnBrk="0" hangingPunct="0"/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86" name="AutoShape 23"/>
          <p:cNvSpPr>
            <a:spLocks noChangeArrowheads="1"/>
          </p:cNvSpPr>
          <p:nvPr/>
        </p:nvSpPr>
        <p:spPr bwMode="auto">
          <a:xfrm>
            <a:off x="1876456" y="1538298"/>
            <a:ext cx="1693863" cy="1331912"/>
          </a:xfrm>
          <a:prstGeom prst="notchedRightArrow">
            <a:avLst>
              <a:gd name="adj1" fmla="val 50000"/>
              <a:gd name="adj2" fmla="val 31794"/>
            </a:avLst>
          </a:prstGeom>
          <a:gradFill rotWithShape="1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2054256" y="1989165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920601" name="Rectangle 25"/>
          <p:cNvSpPr>
            <a:spLocks noChangeArrowheads="1"/>
          </p:cNvSpPr>
          <p:nvPr/>
        </p:nvSpPr>
        <p:spPr bwMode="auto">
          <a:xfrm>
            <a:off x="285752" y="285728"/>
            <a:ext cx="885828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09600" indent="-609600" algn="l">
              <a:defRPr/>
            </a:pP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案例簡介</a:t>
            </a: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臺北市政府</a:t>
            </a:r>
            <a:r>
              <a:rPr lang="en-US" altLang="zh-TW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1999</a:t>
            </a:r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市民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熱線</a:t>
            </a:r>
            <a:endParaRPr lang="zh-TW" altLang="en-US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189" name="左大括弧 24"/>
          <p:cNvSpPr>
            <a:spLocks/>
          </p:cNvSpPr>
          <p:nvPr/>
        </p:nvSpPr>
        <p:spPr bwMode="auto">
          <a:xfrm>
            <a:off x="1714500" y="5500688"/>
            <a:ext cx="2286000" cy="357187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>
              <a:alpha val="30196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90" name="文字方塊 27"/>
          <p:cNvSpPr txBox="1">
            <a:spLocks noChangeArrowheads="1"/>
          </p:cNvSpPr>
          <p:nvPr/>
        </p:nvSpPr>
        <p:spPr bwMode="auto">
          <a:xfrm>
            <a:off x="469931" y="5762645"/>
            <a:ext cx="6715125" cy="523875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加值型的話務總機</a:t>
            </a:r>
          </a:p>
        </p:txBody>
      </p:sp>
      <p:sp>
        <p:nvSpPr>
          <p:cNvPr id="7191" name="左大括弧 28"/>
          <p:cNvSpPr>
            <a:spLocks/>
          </p:cNvSpPr>
          <p:nvPr/>
        </p:nvSpPr>
        <p:spPr bwMode="auto">
          <a:xfrm rot="-5400000">
            <a:off x="3577462" y="2297926"/>
            <a:ext cx="500063" cy="642937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>
              <a:alpha val="30196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>
          <a:xfrm>
            <a:off x="4429124" y="6416675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28600"/>
            <a:ext cx="8858312" cy="75895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市民熱線作業流程</a:t>
            </a:r>
          </a:p>
        </p:txBody>
      </p:sp>
      <p:sp>
        <p:nvSpPr>
          <p:cNvPr id="1027075" name="AutoShape 3"/>
          <p:cNvSpPr>
            <a:spLocks noChangeArrowheads="1"/>
          </p:cNvSpPr>
          <p:nvPr/>
        </p:nvSpPr>
        <p:spPr bwMode="auto">
          <a:xfrm>
            <a:off x="704831" y="3143248"/>
            <a:ext cx="1152525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諮詢</a:t>
            </a:r>
          </a:p>
        </p:txBody>
      </p:sp>
      <p:sp>
        <p:nvSpPr>
          <p:cNvPr id="1027076" name="AutoShape 4"/>
          <p:cNvSpPr>
            <a:spLocks noChangeArrowheads="1"/>
          </p:cNvSpPr>
          <p:nvPr/>
        </p:nvSpPr>
        <p:spPr bwMode="auto">
          <a:xfrm>
            <a:off x="2411413" y="3143249"/>
            <a:ext cx="1152525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單一申訴</a:t>
            </a:r>
          </a:p>
        </p:txBody>
      </p:sp>
      <p:sp>
        <p:nvSpPr>
          <p:cNvPr id="1027078" name="AutoShape 6"/>
          <p:cNvSpPr>
            <a:spLocks noChangeArrowheads="1"/>
          </p:cNvSpPr>
          <p:nvPr/>
        </p:nvSpPr>
        <p:spPr bwMode="auto">
          <a:xfrm>
            <a:off x="5651500" y="3143249"/>
            <a:ext cx="1152525" cy="50323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轉接</a:t>
            </a:r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3995738" y="3143249"/>
            <a:ext cx="1223962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派工</a:t>
            </a:r>
          </a:p>
        </p:txBody>
      </p:sp>
      <p:sp>
        <p:nvSpPr>
          <p:cNvPr id="1027079" name="AutoShape 7"/>
          <p:cNvSpPr>
            <a:spLocks noChangeArrowheads="1"/>
          </p:cNvSpPr>
          <p:nvPr/>
        </p:nvSpPr>
        <p:spPr bwMode="auto">
          <a:xfrm>
            <a:off x="7235825" y="3143249"/>
            <a:ext cx="1152525" cy="50323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非市政業務</a:t>
            </a: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50825" y="4006849"/>
            <a:ext cx="935038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一般諮詢</a:t>
            </a:r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1331913" y="4006849"/>
            <a:ext cx="935037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特殊諮詢</a:t>
            </a:r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2411413" y="4006849"/>
            <a:ext cx="1152525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安撫及記錄</a:t>
            </a:r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3995738" y="4006849"/>
            <a:ext cx="1223962" cy="5032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查詢重複通報</a:t>
            </a:r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5651500" y="4006849"/>
            <a:ext cx="1152525" cy="50323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確認轉接單位</a:t>
            </a:r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7235825" y="4006849"/>
            <a:ext cx="1152525" cy="50323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依話術回應</a:t>
            </a:r>
          </a:p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或告知電話</a:t>
            </a:r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611188" y="5014911"/>
            <a:ext cx="1152525" cy="576263"/>
          </a:xfrm>
          <a:prstGeom prst="flowChartDecision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TW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FAQ</a:t>
            </a:r>
          </a:p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網站資訊</a:t>
            </a:r>
          </a:p>
        </p:txBody>
      </p:sp>
      <p:cxnSp>
        <p:nvCxnSpPr>
          <p:cNvPr id="17424" name="AutoShape 15"/>
          <p:cNvCxnSpPr>
            <a:cxnSpLocks noChangeShapeType="1"/>
            <a:stCxn id="17417" idx="2"/>
            <a:endCxn id="17423" idx="0"/>
          </p:cNvCxnSpPr>
          <p:nvPr/>
        </p:nvCxnSpPr>
        <p:spPr bwMode="auto">
          <a:xfrm rot="16200000" flipH="1">
            <a:off x="700881" y="4528343"/>
            <a:ext cx="504825" cy="468312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25" name="AutoShape 16"/>
          <p:cNvCxnSpPr>
            <a:cxnSpLocks noChangeShapeType="1"/>
            <a:stCxn id="17418" idx="2"/>
            <a:endCxn id="17423" idx="0"/>
          </p:cNvCxnSpPr>
          <p:nvPr/>
        </p:nvCxnSpPr>
        <p:spPr bwMode="auto">
          <a:xfrm rot="5400000">
            <a:off x="1241425" y="4456111"/>
            <a:ext cx="504825" cy="612775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26" name="AutoShape 17"/>
          <p:cNvCxnSpPr>
            <a:cxnSpLocks noChangeShapeType="1"/>
            <a:stCxn id="1027075" idx="2"/>
            <a:endCxn id="17417" idx="0"/>
          </p:cNvCxnSpPr>
          <p:nvPr/>
        </p:nvCxnSpPr>
        <p:spPr bwMode="auto">
          <a:xfrm rot="5400000">
            <a:off x="819537" y="3545292"/>
            <a:ext cx="360364" cy="562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27" name="AutoShape 18"/>
          <p:cNvCxnSpPr>
            <a:cxnSpLocks noChangeShapeType="1"/>
            <a:stCxn id="1027075" idx="2"/>
            <a:endCxn id="17418" idx="0"/>
          </p:cNvCxnSpPr>
          <p:nvPr/>
        </p:nvCxnSpPr>
        <p:spPr bwMode="auto">
          <a:xfrm rot="16200000" flipH="1">
            <a:off x="1360081" y="3567498"/>
            <a:ext cx="360364" cy="518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28" name="AutoShape 19"/>
          <p:cNvCxnSpPr>
            <a:cxnSpLocks noChangeShapeType="1"/>
            <a:stCxn id="1027076" idx="2"/>
            <a:endCxn id="17419" idx="0"/>
          </p:cNvCxnSpPr>
          <p:nvPr/>
        </p:nvCxnSpPr>
        <p:spPr bwMode="auto">
          <a:xfrm>
            <a:off x="2987675" y="3646486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9" name="AutoShape 20"/>
          <p:cNvCxnSpPr>
            <a:cxnSpLocks noChangeShapeType="1"/>
            <a:stCxn id="17414" idx="2"/>
            <a:endCxn id="17420" idx="0"/>
          </p:cNvCxnSpPr>
          <p:nvPr/>
        </p:nvCxnSpPr>
        <p:spPr bwMode="auto">
          <a:xfrm>
            <a:off x="4608513" y="3646486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0" name="AutoShape 21"/>
          <p:cNvCxnSpPr>
            <a:cxnSpLocks noChangeShapeType="1"/>
            <a:stCxn id="1027078" idx="2"/>
            <a:endCxn id="17421" idx="0"/>
          </p:cNvCxnSpPr>
          <p:nvPr/>
        </p:nvCxnSpPr>
        <p:spPr bwMode="auto">
          <a:xfrm>
            <a:off x="6227763" y="3646486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1" name="AutoShape 22"/>
          <p:cNvCxnSpPr>
            <a:cxnSpLocks noChangeShapeType="1"/>
            <a:stCxn id="1027079" idx="2"/>
            <a:endCxn id="17422" idx="0"/>
          </p:cNvCxnSpPr>
          <p:nvPr/>
        </p:nvCxnSpPr>
        <p:spPr bwMode="auto">
          <a:xfrm>
            <a:off x="7812088" y="3646486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3571868" y="1357298"/>
            <a:ext cx="2071702" cy="4317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DCB0"/>
              </a:gs>
              <a:gs pos="50000">
                <a:srgbClr val="FFFFCC"/>
              </a:gs>
              <a:gs pos="100000">
                <a:srgbClr val="DCDCB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7097" name="AutoShape 25"/>
          <p:cNvSpPr>
            <a:spLocks noChangeArrowheads="1"/>
          </p:cNvSpPr>
          <p:nvPr/>
        </p:nvSpPr>
        <p:spPr bwMode="auto">
          <a:xfrm>
            <a:off x="3627445" y="2078023"/>
            <a:ext cx="1944687" cy="4937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86275"/>
                  <a:invGamma/>
                </a:srgbClr>
              </a:gs>
              <a:gs pos="50000">
                <a:srgbClr val="FFFFCC">
                  <a:alpha val="84000"/>
                </a:srgbClr>
              </a:gs>
              <a:gs pos="100000">
                <a:srgbClr val="FFFFCC">
                  <a:gamma/>
                  <a:shade val="8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437" name="AutoShape 26"/>
          <p:cNvCxnSpPr>
            <a:cxnSpLocks noChangeShapeType="1"/>
            <a:stCxn id="17432" idx="2"/>
          </p:cNvCxnSpPr>
          <p:nvPr/>
        </p:nvCxnSpPr>
        <p:spPr bwMode="auto">
          <a:xfrm rot="5400000">
            <a:off x="4459690" y="1929992"/>
            <a:ext cx="288924" cy="71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40" name="AutoShape 29"/>
          <p:cNvCxnSpPr>
            <a:cxnSpLocks noChangeShapeType="1"/>
          </p:cNvCxnSpPr>
          <p:nvPr/>
        </p:nvCxnSpPr>
        <p:spPr bwMode="auto">
          <a:xfrm rot="16200000" flipH="1">
            <a:off x="4287042" y="2856702"/>
            <a:ext cx="571504" cy="15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7438" name="Text Box 27"/>
          <p:cNvSpPr txBox="1">
            <a:spLocks noChangeArrowheads="1"/>
          </p:cNvSpPr>
          <p:nvPr/>
        </p:nvSpPr>
        <p:spPr bwMode="auto">
          <a:xfrm>
            <a:off x="3556007" y="2143116"/>
            <a:ext cx="2087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聆聽民眾需求</a:t>
            </a:r>
          </a:p>
        </p:txBody>
      </p:sp>
      <p:cxnSp>
        <p:nvCxnSpPr>
          <p:cNvPr id="17439" name="AutoShape 28"/>
          <p:cNvCxnSpPr>
            <a:cxnSpLocks noChangeShapeType="1"/>
          </p:cNvCxnSpPr>
          <p:nvPr/>
        </p:nvCxnSpPr>
        <p:spPr bwMode="auto">
          <a:xfrm rot="5400000" flipV="1">
            <a:off x="4489427" y="-131765"/>
            <a:ext cx="1587" cy="6551613"/>
          </a:xfrm>
          <a:prstGeom prst="bentConnector3">
            <a:avLst>
              <a:gd name="adj1" fmla="val -2330000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41" name="AutoShape 30"/>
          <p:cNvCxnSpPr>
            <a:cxnSpLocks noChangeShapeType="1"/>
          </p:cNvCxnSpPr>
          <p:nvPr/>
        </p:nvCxnSpPr>
        <p:spPr bwMode="auto">
          <a:xfrm flipH="1">
            <a:off x="6205538" y="2765423"/>
            <a:ext cx="6350" cy="365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2" name="AutoShape 31"/>
          <p:cNvCxnSpPr>
            <a:cxnSpLocks noChangeShapeType="1"/>
          </p:cNvCxnSpPr>
          <p:nvPr/>
        </p:nvCxnSpPr>
        <p:spPr bwMode="auto">
          <a:xfrm flipH="1">
            <a:off x="2987675" y="2778123"/>
            <a:ext cx="6350" cy="365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7443" name="AutoShape 32"/>
          <p:cNvSpPr>
            <a:spLocks noChangeArrowheads="1"/>
          </p:cNvSpPr>
          <p:nvPr/>
        </p:nvSpPr>
        <p:spPr bwMode="auto">
          <a:xfrm>
            <a:off x="5651500" y="4727574"/>
            <a:ext cx="1152525" cy="57626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忙線中？</a:t>
            </a:r>
          </a:p>
        </p:txBody>
      </p:sp>
      <p:cxnSp>
        <p:nvCxnSpPr>
          <p:cNvPr id="17444" name="AutoShape 33"/>
          <p:cNvCxnSpPr>
            <a:cxnSpLocks noChangeShapeType="1"/>
          </p:cNvCxnSpPr>
          <p:nvPr/>
        </p:nvCxnSpPr>
        <p:spPr bwMode="auto">
          <a:xfrm flipH="1">
            <a:off x="6229350" y="4510086"/>
            <a:ext cx="47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5" name="AutoShape 34"/>
          <p:cNvSpPr>
            <a:spLocks noChangeArrowheads="1"/>
          </p:cNvSpPr>
          <p:nvPr/>
        </p:nvSpPr>
        <p:spPr bwMode="auto">
          <a:xfrm>
            <a:off x="5651500" y="5591174"/>
            <a:ext cx="1420830" cy="50323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TW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次無人接聽</a:t>
            </a:r>
          </a:p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轉接首長辦公室</a:t>
            </a:r>
          </a:p>
        </p:txBody>
      </p:sp>
      <p:cxnSp>
        <p:nvCxnSpPr>
          <p:cNvPr id="17446" name="AutoShape 35"/>
          <p:cNvCxnSpPr>
            <a:cxnSpLocks noChangeShapeType="1"/>
          </p:cNvCxnSpPr>
          <p:nvPr/>
        </p:nvCxnSpPr>
        <p:spPr bwMode="auto">
          <a:xfrm>
            <a:off x="6227763" y="5302249"/>
            <a:ext cx="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7" name="AutoShape 36"/>
          <p:cNvSpPr>
            <a:spLocks noChangeArrowheads="1"/>
          </p:cNvSpPr>
          <p:nvPr/>
        </p:nvSpPr>
        <p:spPr bwMode="auto">
          <a:xfrm>
            <a:off x="250825" y="5951536"/>
            <a:ext cx="865188" cy="431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線上回覆</a:t>
            </a:r>
          </a:p>
        </p:txBody>
      </p:sp>
      <p:sp>
        <p:nvSpPr>
          <p:cNvPr id="17448" name="AutoShape 37"/>
          <p:cNvSpPr>
            <a:spLocks noChangeArrowheads="1"/>
          </p:cNvSpPr>
          <p:nvPr/>
        </p:nvSpPr>
        <p:spPr bwMode="auto">
          <a:xfrm>
            <a:off x="2411413" y="5662611"/>
            <a:ext cx="1152525" cy="50323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登錄申訴系統</a:t>
            </a:r>
          </a:p>
        </p:txBody>
      </p:sp>
      <p:cxnSp>
        <p:nvCxnSpPr>
          <p:cNvPr id="17449" name="AutoShape 38"/>
          <p:cNvCxnSpPr>
            <a:cxnSpLocks noChangeShapeType="1"/>
          </p:cNvCxnSpPr>
          <p:nvPr/>
        </p:nvCxnSpPr>
        <p:spPr bwMode="auto">
          <a:xfrm>
            <a:off x="2984500" y="4522786"/>
            <a:ext cx="4763" cy="276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50" name="AutoShape 39"/>
          <p:cNvSpPr>
            <a:spLocks noChangeArrowheads="1"/>
          </p:cNvSpPr>
          <p:nvPr/>
        </p:nvSpPr>
        <p:spPr bwMode="auto">
          <a:xfrm>
            <a:off x="2411413" y="4799011"/>
            <a:ext cx="1152525" cy="50323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告知案號</a:t>
            </a:r>
          </a:p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詢問回覆方式</a:t>
            </a:r>
          </a:p>
        </p:txBody>
      </p:sp>
      <p:cxnSp>
        <p:nvCxnSpPr>
          <p:cNvPr id="17451" name="AutoShape 40"/>
          <p:cNvCxnSpPr>
            <a:cxnSpLocks noChangeShapeType="1"/>
          </p:cNvCxnSpPr>
          <p:nvPr/>
        </p:nvCxnSpPr>
        <p:spPr bwMode="auto">
          <a:xfrm>
            <a:off x="2987675" y="5302249"/>
            <a:ext cx="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52" name="AutoShape 41"/>
          <p:cNvSpPr>
            <a:spLocks noChangeArrowheads="1"/>
          </p:cNvSpPr>
          <p:nvPr/>
        </p:nvSpPr>
        <p:spPr bwMode="auto">
          <a:xfrm>
            <a:off x="3995738" y="5662611"/>
            <a:ext cx="1152525" cy="50323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登錄派工系統</a:t>
            </a:r>
          </a:p>
        </p:txBody>
      </p:sp>
      <p:cxnSp>
        <p:nvCxnSpPr>
          <p:cNvPr id="17453" name="AutoShape 42"/>
          <p:cNvCxnSpPr>
            <a:cxnSpLocks noChangeShapeType="1"/>
          </p:cNvCxnSpPr>
          <p:nvPr/>
        </p:nvCxnSpPr>
        <p:spPr bwMode="auto">
          <a:xfrm>
            <a:off x="4565650" y="4521199"/>
            <a:ext cx="1588" cy="27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54" name="AutoShape 43"/>
          <p:cNvSpPr>
            <a:spLocks noChangeArrowheads="1"/>
          </p:cNvSpPr>
          <p:nvPr/>
        </p:nvSpPr>
        <p:spPr bwMode="auto">
          <a:xfrm>
            <a:off x="3995738" y="4799011"/>
            <a:ext cx="1152525" cy="50323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告知案號</a:t>
            </a:r>
          </a:p>
          <a:p>
            <a:r>
              <a:rPr lang="zh-TW" altLang="en-US" sz="1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詢問回覆方式</a:t>
            </a:r>
          </a:p>
        </p:txBody>
      </p:sp>
      <p:cxnSp>
        <p:nvCxnSpPr>
          <p:cNvPr id="17455" name="AutoShape 44"/>
          <p:cNvCxnSpPr>
            <a:cxnSpLocks noChangeShapeType="1"/>
          </p:cNvCxnSpPr>
          <p:nvPr/>
        </p:nvCxnSpPr>
        <p:spPr bwMode="auto">
          <a:xfrm>
            <a:off x="4572000" y="5302249"/>
            <a:ext cx="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56" name="AutoShape 45"/>
          <p:cNvSpPr>
            <a:spLocks noChangeArrowheads="1"/>
          </p:cNvSpPr>
          <p:nvPr/>
        </p:nvSpPr>
        <p:spPr bwMode="auto">
          <a:xfrm>
            <a:off x="1357290" y="5951536"/>
            <a:ext cx="982685" cy="431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轉接局處</a:t>
            </a:r>
          </a:p>
          <a:p>
            <a:r>
              <a:rPr lang="zh-TW" altLang="en-US" sz="1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或外撥回覆</a:t>
            </a:r>
          </a:p>
        </p:txBody>
      </p:sp>
      <p:cxnSp>
        <p:nvCxnSpPr>
          <p:cNvPr id="17457" name="AutoShape 46"/>
          <p:cNvCxnSpPr>
            <a:cxnSpLocks noChangeShapeType="1"/>
            <a:stCxn id="17423" idx="2"/>
            <a:endCxn id="17447" idx="0"/>
          </p:cNvCxnSpPr>
          <p:nvPr/>
        </p:nvCxnSpPr>
        <p:spPr bwMode="auto">
          <a:xfrm rot="5400000">
            <a:off x="755651" y="5519736"/>
            <a:ext cx="360362" cy="503237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58" name="AutoShape 47"/>
          <p:cNvCxnSpPr>
            <a:cxnSpLocks noChangeShapeType="1"/>
            <a:stCxn id="17423" idx="3"/>
          </p:cNvCxnSpPr>
          <p:nvPr/>
        </p:nvCxnSpPr>
        <p:spPr bwMode="auto">
          <a:xfrm>
            <a:off x="1763713" y="5303836"/>
            <a:ext cx="142875" cy="646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459" name="Text Box 48"/>
          <p:cNvSpPr txBox="1">
            <a:spLocks noChangeArrowheads="1"/>
          </p:cNvSpPr>
          <p:nvPr/>
        </p:nvSpPr>
        <p:spPr bwMode="auto">
          <a:xfrm>
            <a:off x="1763713" y="5086349"/>
            <a:ext cx="2873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no</a:t>
            </a:r>
          </a:p>
        </p:txBody>
      </p:sp>
      <p:sp>
        <p:nvSpPr>
          <p:cNvPr id="17460" name="Text Box 49"/>
          <p:cNvSpPr txBox="1">
            <a:spLocks noChangeArrowheads="1"/>
          </p:cNvSpPr>
          <p:nvPr/>
        </p:nvSpPr>
        <p:spPr bwMode="auto">
          <a:xfrm>
            <a:off x="1116013" y="5519736"/>
            <a:ext cx="431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yes</a:t>
            </a:r>
          </a:p>
        </p:txBody>
      </p:sp>
      <p:pic>
        <p:nvPicPr>
          <p:cNvPr id="17461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357298"/>
            <a:ext cx="2152628" cy="42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12"/>
          </p:nvPr>
        </p:nvSpPr>
        <p:spPr>
          <a:xfrm>
            <a:off x="4286248" y="6416699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51" name="1999實況錄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29322" y="1500174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928662" y="714356"/>
            <a:ext cx="7572428" cy="3000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2714613" y="857232"/>
            <a:ext cx="3929089" cy="2183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165" name="Rectangle 5"/>
          <p:cNvSpPr>
            <a:spLocks noChangeArrowheads="1"/>
          </p:cNvSpPr>
          <p:nvPr/>
        </p:nvSpPr>
        <p:spPr bwMode="auto">
          <a:xfrm>
            <a:off x="755650" y="-24"/>
            <a:ext cx="7456488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09600" indent="-609600" algn="ctr">
              <a:spcBef>
                <a:spcPct val="0"/>
              </a:spcBef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1999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市民熱線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架構</a:t>
            </a:r>
            <a:r>
              <a:rPr lang="zh-TW" altLang="en-US" sz="42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j-cs"/>
              </a:rPr>
              <a:t>示意圖</a:t>
            </a:r>
          </a:p>
        </p:txBody>
      </p:sp>
      <p:cxnSp>
        <p:nvCxnSpPr>
          <p:cNvPr id="18437" name="直線接點 8"/>
          <p:cNvCxnSpPr>
            <a:cxnSpLocks noChangeShapeType="1"/>
          </p:cNvCxnSpPr>
          <p:nvPr/>
        </p:nvCxnSpPr>
        <p:spPr bwMode="auto">
          <a:xfrm>
            <a:off x="857224" y="3786190"/>
            <a:ext cx="771530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38" name="直線接點 11"/>
          <p:cNvCxnSpPr>
            <a:cxnSpLocks noChangeShapeType="1"/>
          </p:cNvCxnSpPr>
          <p:nvPr/>
        </p:nvCxnSpPr>
        <p:spPr bwMode="auto">
          <a:xfrm flipV="1">
            <a:off x="2571736" y="5429264"/>
            <a:ext cx="5214974" cy="1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9" name="文字方塊 12"/>
          <p:cNvSpPr txBox="1">
            <a:spLocks noChangeArrowheads="1"/>
          </p:cNvSpPr>
          <p:nvPr/>
        </p:nvSpPr>
        <p:spPr bwMode="auto">
          <a:xfrm>
            <a:off x="1517690" y="1357313"/>
            <a:ext cx="55399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前端作業系統</a:t>
            </a:r>
          </a:p>
        </p:txBody>
      </p:sp>
      <p:sp>
        <p:nvSpPr>
          <p:cNvPr id="18440" name="文字方塊 14"/>
          <p:cNvSpPr txBox="1">
            <a:spLocks noChangeArrowheads="1"/>
          </p:cNvSpPr>
          <p:nvPr/>
        </p:nvSpPr>
        <p:spPr bwMode="auto">
          <a:xfrm>
            <a:off x="1490283" y="3857628"/>
            <a:ext cx="55399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後端協同作業系統</a:t>
            </a:r>
          </a:p>
        </p:txBody>
      </p:sp>
      <p:sp>
        <p:nvSpPr>
          <p:cNvPr id="18441" name="文字方塊 16"/>
          <p:cNvSpPr txBox="1">
            <a:spLocks noChangeArrowheads="1"/>
          </p:cNvSpPr>
          <p:nvPr/>
        </p:nvSpPr>
        <p:spPr bwMode="auto">
          <a:xfrm>
            <a:off x="6357950" y="5572140"/>
            <a:ext cx="2286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機關端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業務專業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系統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C6B1FF6-39B9-40F5-8B67-33C6354A3D4F}" type="slidenum">
              <a:rPr lang="en-US" smtClean="0">
                <a:solidFill>
                  <a:schemeClr val="accent3">
                    <a:shade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857488" y="857232"/>
            <a:ext cx="3214710" cy="5462557"/>
            <a:chOff x="2741600" y="895377"/>
            <a:chExt cx="3878263" cy="5962623"/>
          </a:xfrm>
        </p:grpSpPr>
        <p:pic>
          <p:nvPicPr>
            <p:cNvPr id="18442" name="Picture 4" descr="現場看板_190x90_服務_1999-02_修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3E8F1"/>
                </a:clrFrom>
                <a:clrTo>
                  <a:srgbClr val="C3E8F1">
                    <a:alpha val="0"/>
                  </a:srgbClr>
                </a:clrTo>
              </a:clrChange>
            </a:blip>
            <a:srcRect l="9622" t="18652" r="11531" b="24550"/>
            <a:stretch>
              <a:fillRect/>
            </a:stretch>
          </p:blipFill>
          <p:spPr bwMode="auto">
            <a:xfrm>
              <a:off x="2741600" y="895377"/>
              <a:ext cx="3878263" cy="596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5" descr="現場看板_190x90_服務_1999-02_修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3F5F9"/>
                </a:clrFrom>
                <a:clrTo>
                  <a:srgbClr val="E3F5F9">
                    <a:alpha val="0"/>
                  </a:srgbClr>
                </a:clrTo>
              </a:clrChange>
            </a:blip>
            <a:srcRect l="9622" t="19099" r="11531" b="60852"/>
            <a:stretch>
              <a:fillRect/>
            </a:stretch>
          </p:blipFill>
          <p:spPr bwMode="auto">
            <a:xfrm>
              <a:off x="2741600" y="939220"/>
              <a:ext cx="3878263" cy="210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609600" indent="-609600"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市民熱線協同作業系統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8674" y="1598507"/>
            <a:ext cx="850392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單一申訴系統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派工系統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行政管理知識網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行政管理資訊網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市政輿情新聞網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員工資料管理系統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臺北市民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點通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Clr>
                <a:srgbClr val="33CC33"/>
              </a:buClr>
              <a:buFont typeface="Wingdings" pitchFamily="2" charset="2"/>
              <a:buChar char="l"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356100" y="1555772"/>
            <a:ext cx="439261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道路挖掘管理系統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臺北市防災資訊網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即時交通資訊網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臺北市電子地圖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門牌檢索系統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停車資訊導引系統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車輛拖吊查詢系統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大眾運輸查詢系統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臺北市法規查詢系統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09600" indent="-609600">
              <a:defRPr/>
            </a:pP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導入策略之發展架構</a:t>
            </a:r>
          </a:p>
        </p:txBody>
      </p:sp>
      <p:sp>
        <p:nvSpPr>
          <p:cNvPr id="2093059" name="Text Box 3"/>
          <p:cNvSpPr txBox="1">
            <a:spLocks noChangeArrowheads="1"/>
          </p:cNvSpPr>
          <p:nvPr/>
        </p:nvSpPr>
        <p:spPr bwMode="auto">
          <a:xfrm>
            <a:off x="357158" y="5589588"/>
            <a:ext cx="2197250" cy="4531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Step 1</a:t>
            </a:r>
            <a:r>
              <a:rPr kumimoji="0"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kumimoji="0" lang="zh-TW" altLang="en-US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</a:p>
        </p:txBody>
      </p:sp>
      <p:sp>
        <p:nvSpPr>
          <p:cNvPr id="2093060" name="Text Box 4"/>
          <p:cNvSpPr txBox="1">
            <a:spLocks noChangeArrowheads="1"/>
          </p:cNvSpPr>
          <p:nvPr/>
        </p:nvSpPr>
        <p:spPr bwMode="auto">
          <a:xfrm>
            <a:off x="1220340" y="4797425"/>
            <a:ext cx="3094933" cy="4531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Step 2.</a:t>
            </a:r>
            <a:r>
              <a:rPr kumimoji="0" lang="zh-TW" altLang="en-US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找出</a:t>
            </a:r>
            <a:r>
              <a:rPr kumimoji="0"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關鍵知識項目</a:t>
            </a:r>
            <a:endParaRPr kumimoji="0" lang="zh-TW" altLang="en-US" sz="2000" dirty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93061" name="Text Box 5"/>
          <p:cNvSpPr txBox="1">
            <a:spLocks noChangeArrowheads="1"/>
          </p:cNvSpPr>
          <p:nvPr/>
        </p:nvSpPr>
        <p:spPr bwMode="auto">
          <a:xfrm>
            <a:off x="3708400" y="2492375"/>
            <a:ext cx="4608513" cy="8225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2000" tIns="72000" rIns="72000" bIns="7200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zh-TW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Step 4. </a:t>
            </a:r>
            <a:r>
              <a:rPr kumimoji="0" lang="zh-TW" altLang="en-US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知識缺口分析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zh-TW" altLang="en-US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關鍵知識項目之現況及未來</a:t>
            </a:r>
          </a:p>
        </p:txBody>
      </p:sp>
      <p:sp>
        <p:nvSpPr>
          <p:cNvPr id="2093062" name="Text Box 6"/>
          <p:cNvSpPr txBox="1">
            <a:spLocks noChangeArrowheads="1"/>
          </p:cNvSpPr>
          <p:nvPr/>
        </p:nvSpPr>
        <p:spPr bwMode="auto">
          <a:xfrm>
            <a:off x="2214546" y="3644900"/>
            <a:ext cx="6685658" cy="8225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72000" tIns="72000" rIns="72000" bIns="7200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Step 3.</a:t>
            </a:r>
            <a:r>
              <a:rPr kumimoji="0" lang="zh-TW" altLang="en-US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關鍵知識項目之特性分析</a:t>
            </a: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1</a:t>
            </a:r>
            <a:r>
              <a:rPr kumimoji="0"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數位化</a:t>
            </a:r>
            <a:r>
              <a:rPr kumimoji="0" lang="zh-TW" altLang="en-US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程度  </a:t>
            </a: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en-US" altLang="zh-TW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學習程度   </a:t>
            </a:r>
            <a:r>
              <a:rPr kumimoji="0" lang="en-US" altLang="zh-TW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0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專業化程度</a:t>
            </a:r>
          </a:p>
        </p:txBody>
      </p:sp>
      <p:sp>
        <p:nvSpPr>
          <p:cNvPr id="2093063" name="Text Box 7"/>
          <p:cNvSpPr txBox="1">
            <a:spLocks noChangeArrowheads="1"/>
          </p:cNvSpPr>
          <p:nvPr/>
        </p:nvSpPr>
        <p:spPr bwMode="auto">
          <a:xfrm>
            <a:off x="5582443" y="1725613"/>
            <a:ext cx="2838451" cy="4531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72000" tIns="72000" rIns="72000" bIns="7200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zh-TW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Step 5.</a:t>
            </a:r>
            <a:r>
              <a:rPr kumimoji="0" lang="zh-TW" altLang="en-US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研擬</a:t>
            </a:r>
            <a:r>
              <a:rPr kumimoji="0" lang="en-US" altLang="zh-TW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KM</a:t>
            </a:r>
            <a:r>
              <a:rPr kumimoji="0" lang="zh-TW" altLang="en-US" sz="200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行動方案</a:t>
            </a:r>
          </a:p>
        </p:txBody>
      </p:sp>
      <p:sp>
        <p:nvSpPr>
          <p:cNvPr id="2093064" name="AutoShape 8"/>
          <p:cNvSpPr>
            <a:spLocks noChangeArrowheads="1"/>
          </p:cNvSpPr>
          <p:nvPr/>
        </p:nvSpPr>
        <p:spPr bwMode="auto">
          <a:xfrm rot="-2633812">
            <a:off x="0" y="2708275"/>
            <a:ext cx="3600450" cy="360363"/>
          </a:xfrm>
          <a:prstGeom prst="rightArrow">
            <a:avLst>
              <a:gd name="adj1" fmla="val 50000"/>
              <a:gd name="adj2" fmla="val 24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059" grpId="0" animBg="1" autoUpdateAnimBg="0"/>
      <p:bldP spid="2093060" grpId="0" animBg="1" autoUpdateAnimBg="0"/>
      <p:bldP spid="2093061" grpId="0" animBg="1" autoUpdateAnimBg="0"/>
      <p:bldP spid="2093062" grpId="0" animBg="1" autoUpdateAnimBg="0"/>
      <p:bldP spid="209306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市民熱線</a:t>
            </a:r>
            <a:r>
              <a:rPr lang="en-US" altLang="zh-TW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4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映對</a:t>
            </a:r>
            <a:endParaRPr lang="zh-TW" altLang="en-US" sz="4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57356" y="4143380"/>
            <a:ext cx="300039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s.1</a:t>
            </a:r>
            <a:r>
              <a:rPr lang="zh-TW" altLang="en-US" sz="1400" b="1" dirty="0" smtClean="0"/>
              <a:t>市府既有已趨成熟資訊建設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s.2</a:t>
            </a:r>
            <a:r>
              <a:rPr lang="zh-TW" altLang="en-US" sz="1400" b="1" dirty="0" smtClean="0"/>
              <a:t>第</a:t>
            </a:r>
            <a:r>
              <a:rPr lang="en-US" altLang="zh-TW" sz="1400" b="1" dirty="0" smtClean="0"/>
              <a:t>1</a:t>
            </a:r>
            <a:r>
              <a:rPr lang="zh-TW" altLang="en-US" sz="1400" b="1" dirty="0" smtClean="0"/>
              <a:t>代市民熱線基礎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s.3</a:t>
            </a:r>
            <a:r>
              <a:rPr lang="zh-TW" altLang="en-US" sz="1400" b="1" dirty="0" smtClean="0"/>
              <a:t>工作環境吸引優質員工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14942" y="4143380"/>
            <a:ext cx="300039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w.1</a:t>
            </a:r>
            <a:r>
              <a:rPr lang="zh-TW" altLang="en-US" sz="1400" b="1" dirty="0"/>
              <a:t>人員任用</a:t>
            </a:r>
            <a:r>
              <a:rPr lang="zh-TW" altLang="en-US" sz="1400" b="1" dirty="0" smtClean="0"/>
              <a:t>規範彈性較差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w.2</a:t>
            </a:r>
            <a:r>
              <a:rPr lang="zh-TW" altLang="en-US" sz="1400" b="1" dirty="0" smtClean="0"/>
              <a:t>需先行預算編列</a:t>
            </a:r>
            <a:r>
              <a:rPr lang="en-US" altLang="zh-TW" sz="1400" b="1" dirty="0" smtClean="0"/>
              <a:t>,</a:t>
            </a:r>
            <a:r>
              <a:rPr lang="zh-TW" altLang="en-US" sz="1400" b="1" dirty="0" smtClean="0"/>
              <a:t>爭取不易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w.3</a:t>
            </a:r>
            <a:r>
              <a:rPr lang="zh-TW" altLang="en-US" sz="1400" b="1" dirty="0" smtClean="0"/>
              <a:t>通才能力培養較長</a:t>
            </a:r>
            <a:endParaRPr lang="en-US" altLang="zh-TW" sz="1400" b="1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1857356" y="4976352"/>
            <a:ext cx="300039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o.1</a:t>
            </a:r>
            <a:r>
              <a:rPr lang="zh-TW" altLang="en-US" sz="1400" b="1" dirty="0" smtClean="0"/>
              <a:t>快速的資訊科技發展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o.2</a:t>
            </a:r>
            <a:r>
              <a:rPr lang="zh-TW" altLang="en-US" sz="1400" b="1" dirty="0"/>
              <a:t>創造</a:t>
            </a:r>
            <a:r>
              <a:rPr lang="zh-TW" altLang="en-US" sz="1400" b="1" dirty="0" smtClean="0"/>
              <a:t>城市典範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o.3</a:t>
            </a:r>
            <a:r>
              <a:rPr lang="zh-TW" altLang="en-US" sz="1400" b="1" dirty="0" smtClean="0"/>
              <a:t>優質廠商眾多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14942" y="4976352"/>
            <a:ext cx="300039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t.1</a:t>
            </a:r>
            <a:r>
              <a:rPr lang="zh-TW" altLang="en-US" sz="1400" b="1" dirty="0" smtClean="0"/>
              <a:t>高度發展</a:t>
            </a:r>
            <a:r>
              <a:rPr lang="zh-TW" altLang="en-US" sz="1400" b="1" dirty="0"/>
              <a:t>城市</a:t>
            </a:r>
            <a:r>
              <a:rPr lang="en-US" altLang="zh-TW" sz="1400" b="1" dirty="0"/>
              <a:t>,</a:t>
            </a:r>
            <a:r>
              <a:rPr lang="zh-TW" altLang="en-US" sz="1400" b="1" dirty="0"/>
              <a:t>市民</a:t>
            </a:r>
            <a:r>
              <a:rPr lang="zh-TW" altLang="en-US" sz="1400" b="1" dirty="0" smtClean="0"/>
              <a:t>要求高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t.2</a:t>
            </a:r>
            <a:r>
              <a:rPr lang="zh-TW" altLang="en-US" sz="1400" b="1" dirty="0" smtClean="0"/>
              <a:t>數位落差高低差距大</a:t>
            </a:r>
            <a:endParaRPr lang="en-US" altLang="zh-TW" sz="1400" b="1" dirty="0" smtClean="0"/>
          </a:p>
          <a:p>
            <a:r>
              <a:rPr lang="en-US" altLang="zh-TW" sz="1400" b="1" dirty="0" smtClean="0"/>
              <a:t>t.3</a:t>
            </a:r>
            <a:r>
              <a:rPr lang="zh-TW" altLang="en-US" sz="1400" b="1" dirty="0" smtClean="0"/>
              <a:t>國際競爭激烈</a:t>
            </a:r>
            <a:endParaRPr lang="en-US" altLang="zh-TW" sz="1400" b="1" dirty="0" smtClean="0"/>
          </a:p>
        </p:txBody>
      </p:sp>
      <p:graphicFrame>
        <p:nvGraphicFramePr>
          <p:cNvPr id="10" name="Group 7"/>
          <p:cNvGraphicFramePr>
            <a:graphicFrameLocks noGrp="1"/>
          </p:cNvGraphicFramePr>
          <p:nvPr>
            <p:ph/>
          </p:nvPr>
        </p:nvGraphicFramePr>
        <p:xfrm>
          <a:off x="1000100" y="1648299"/>
          <a:ext cx="7443782" cy="22807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2942"/>
                <a:gridCol w="3382425"/>
                <a:gridCol w="3418415"/>
              </a:tblGrid>
              <a:tr h="351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新細明體" pitchFamily="18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新細明體" pitchFamily="18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新細明體" pitchFamily="18" charset="-120"/>
                      </a:endParaRPr>
                    </a:p>
                  </a:txBody>
                  <a:tcPr horzOverflow="overflow"/>
                </a:tc>
              </a:tr>
              <a:tr h="976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新細明體" pitchFamily="18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s.1~s.2-&gt;o.1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s.3-&gt;</a:t>
                      </a: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o.2</a:t>
                      </a:r>
                      <a:endParaRPr kumimoji="1" lang="en-US" altLang="zh-TW" sz="1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s.1-&gt;o.2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w.2-&gt;o.3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w.3-&gt;o.1</a:t>
                      </a:r>
                      <a:endParaRPr kumimoji="1" lang="en-US" altLang="zh-TW" sz="1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horzOverflow="overflow"/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新細明體" pitchFamily="18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s.1~s.2-&gt;t.1~t.2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s.1~s.3-&gt;t.3 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w.3-&gt;t.1~t.2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2063</Words>
  <Application>Microsoft Office PowerPoint</Application>
  <PresentationFormat>如螢幕大小 (4:3)</PresentationFormat>
  <Paragraphs>729</Paragraphs>
  <Slides>29</Slides>
  <Notes>14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Civic</vt:lpstr>
      <vt:lpstr>策略知識管理期末報告  1999市民熱線KM導入策略</vt:lpstr>
      <vt:lpstr>簡報大綱</vt:lpstr>
      <vt:lpstr>緣起</vt:lpstr>
      <vt:lpstr>投影片 4</vt:lpstr>
      <vt:lpstr>1999市民熱線作業流程</vt:lpstr>
      <vt:lpstr>投影片 6</vt:lpstr>
      <vt:lpstr>1999市民熱線協同作業系統</vt:lpstr>
      <vt:lpstr>KM導入策略之發展架構</vt:lpstr>
      <vt:lpstr>1999市民熱線SWOT映對</vt:lpstr>
      <vt:lpstr>1999市民熱線成功關鍵因素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KM策略矩陣</vt:lpstr>
      <vt:lpstr>KM發展策略</vt:lpstr>
      <vt:lpstr>關鍵知識項目之特性分析</vt:lpstr>
      <vt:lpstr>關鍵知識缺口分析-跨領域整合知識</vt:lpstr>
      <vt:lpstr>關鍵知識缺口分析-加值運用技術知識</vt:lpstr>
      <vt:lpstr>KM整體行動方案</vt:lpstr>
      <vt:lpstr>KM行動方案定位</vt:lpstr>
      <vt:lpstr>結論與建議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IV&amp;V 資訊專案之獨立驗證與確認</dc:title>
  <dc:creator>Dean Lin</dc:creator>
  <cp:lastModifiedBy>user</cp:lastModifiedBy>
  <cp:revision>176</cp:revision>
  <dcterms:created xsi:type="dcterms:W3CDTF">2010-05-24T13:45:50Z</dcterms:created>
  <dcterms:modified xsi:type="dcterms:W3CDTF">2010-06-23T09:36:28Z</dcterms:modified>
</cp:coreProperties>
</file>